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6"/>
  </p:notesMasterIdLst>
  <p:sldIdLst>
    <p:sldId id="258" r:id="rId2"/>
    <p:sldId id="266" r:id="rId3"/>
    <p:sldId id="259" r:id="rId4"/>
    <p:sldId id="280" r:id="rId5"/>
    <p:sldId id="285" r:id="rId6"/>
    <p:sldId id="304" r:id="rId7"/>
    <p:sldId id="302" r:id="rId8"/>
    <p:sldId id="309" r:id="rId9"/>
    <p:sldId id="305" r:id="rId10"/>
    <p:sldId id="306" r:id="rId11"/>
    <p:sldId id="310" r:id="rId12"/>
    <p:sldId id="308" r:id="rId13"/>
    <p:sldId id="307" r:id="rId14"/>
    <p:sldId id="313" r:id="rId15"/>
    <p:sldId id="311" r:id="rId16"/>
    <p:sldId id="303" r:id="rId17"/>
    <p:sldId id="314" r:id="rId18"/>
    <p:sldId id="315" r:id="rId19"/>
    <p:sldId id="321" r:id="rId20"/>
    <p:sldId id="316" r:id="rId21"/>
    <p:sldId id="317" r:id="rId22"/>
    <p:sldId id="318" r:id="rId23"/>
    <p:sldId id="319" r:id="rId24"/>
    <p:sldId id="322" r:id="rId25"/>
    <p:sldId id="291" r:id="rId26"/>
    <p:sldId id="323" r:id="rId27"/>
    <p:sldId id="292" r:id="rId28"/>
    <p:sldId id="324" r:id="rId29"/>
    <p:sldId id="326" r:id="rId30"/>
    <p:sldId id="293" r:id="rId31"/>
    <p:sldId id="327" r:id="rId32"/>
    <p:sldId id="328" r:id="rId33"/>
    <p:sldId id="329" r:id="rId34"/>
    <p:sldId id="330" r:id="rId35"/>
    <p:sldId id="332" r:id="rId36"/>
    <p:sldId id="331" r:id="rId37"/>
    <p:sldId id="333" r:id="rId38"/>
    <p:sldId id="286" r:id="rId39"/>
    <p:sldId id="294" r:id="rId40"/>
    <p:sldId id="295" r:id="rId41"/>
    <p:sldId id="334" r:id="rId42"/>
    <p:sldId id="406" r:id="rId43"/>
    <p:sldId id="335" r:id="rId44"/>
    <p:sldId id="283" r:id="rId45"/>
    <p:sldId id="336" r:id="rId46"/>
    <p:sldId id="337" r:id="rId47"/>
    <p:sldId id="338" r:id="rId48"/>
    <p:sldId id="339" r:id="rId49"/>
    <p:sldId id="296" r:id="rId50"/>
    <p:sldId id="341" r:id="rId51"/>
    <p:sldId id="340" r:id="rId52"/>
    <p:sldId id="343" r:id="rId53"/>
    <p:sldId id="297" r:id="rId54"/>
    <p:sldId id="342" r:id="rId55"/>
    <p:sldId id="345" r:id="rId56"/>
    <p:sldId id="344" r:id="rId57"/>
    <p:sldId id="289" r:id="rId58"/>
    <p:sldId id="298" r:id="rId59"/>
    <p:sldId id="347" r:id="rId60"/>
    <p:sldId id="348" r:id="rId61"/>
    <p:sldId id="363" r:id="rId62"/>
    <p:sldId id="364" r:id="rId63"/>
    <p:sldId id="349" r:id="rId64"/>
    <p:sldId id="362" r:id="rId65"/>
    <p:sldId id="353" r:id="rId66"/>
    <p:sldId id="354" r:id="rId67"/>
    <p:sldId id="355" r:id="rId68"/>
    <p:sldId id="361" r:id="rId69"/>
    <p:sldId id="356" r:id="rId70"/>
    <p:sldId id="357" r:id="rId71"/>
    <p:sldId id="358" r:id="rId72"/>
    <p:sldId id="299" r:id="rId73"/>
    <p:sldId id="407" r:id="rId74"/>
    <p:sldId id="365" r:id="rId75"/>
    <p:sldId id="367" r:id="rId76"/>
    <p:sldId id="290" r:id="rId77"/>
    <p:sldId id="368" r:id="rId78"/>
    <p:sldId id="369" r:id="rId79"/>
    <p:sldId id="370" r:id="rId80"/>
    <p:sldId id="371" r:id="rId81"/>
    <p:sldId id="372" r:id="rId82"/>
    <p:sldId id="373" r:id="rId83"/>
    <p:sldId id="374" r:id="rId84"/>
    <p:sldId id="375" r:id="rId85"/>
    <p:sldId id="376" r:id="rId86"/>
    <p:sldId id="377" r:id="rId87"/>
    <p:sldId id="378" r:id="rId88"/>
    <p:sldId id="379" r:id="rId89"/>
    <p:sldId id="380" r:id="rId90"/>
    <p:sldId id="381" r:id="rId91"/>
    <p:sldId id="382" r:id="rId92"/>
    <p:sldId id="383" r:id="rId93"/>
    <p:sldId id="400" r:id="rId94"/>
    <p:sldId id="401" r:id="rId95"/>
    <p:sldId id="403" r:id="rId96"/>
    <p:sldId id="404" r:id="rId97"/>
    <p:sldId id="405" r:id="rId98"/>
    <p:sldId id="384" r:id="rId99"/>
    <p:sldId id="385" r:id="rId100"/>
    <p:sldId id="386" r:id="rId101"/>
    <p:sldId id="387" r:id="rId102"/>
    <p:sldId id="390" r:id="rId103"/>
    <p:sldId id="391" r:id="rId104"/>
    <p:sldId id="392" r:id="rId105"/>
    <p:sldId id="393" r:id="rId106"/>
    <p:sldId id="394" r:id="rId107"/>
    <p:sldId id="395" r:id="rId108"/>
    <p:sldId id="396" r:id="rId109"/>
    <p:sldId id="397" r:id="rId110"/>
    <p:sldId id="398" r:id="rId111"/>
    <p:sldId id="399" r:id="rId112"/>
    <p:sldId id="389" r:id="rId113"/>
    <p:sldId id="279" r:id="rId114"/>
    <p:sldId id="288" r:id="rId1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12EA202-3C21-D94E-81F8-383C0CB766DB}">
          <p14:sldIdLst>
            <p14:sldId id="258"/>
          </p14:sldIdLst>
        </p14:section>
        <p14:section name="无标题节" id="{7F9DBBA9-7A2A-E140-81C6-6683700F6D2B}">
          <p14:sldIdLst>
            <p14:sldId id="266"/>
            <p14:sldId id="259"/>
            <p14:sldId id="280"/>
            <p14:sldId id="285"/>
            <p14:sldId id="304"/>
            <p14:sldId id="302"/>
            <p14:sldId id="309"/>
            <p14:sldId id="305"/>
            <p14:sldId id="306"/>
            <p14:sldId id="310"/>
            <p14:sldId id="308"/>
            <p14:sldId id="307"/>
            <p14:sldId id="313"/>
            <p14:sldId id="311"/>
            <p14:sldId id="303"/>
            <p14:sldId id="314"/>
            <p14:sldId id="315"/>
            <p14:sldId id="321"/>
            <p14:sldId id="316"/>
            <p14:sldId id="317"/>
            <p14:sldId id="318"/>
            <p14:sldId id="319"/>
            <p14:sldId id="322"/>
            <p14:sldId id="291"/>
            <p14:sldId id="323"/>
            <p14:sldId id="292"/>
            <p14:sldId id="324"/>
            <p14:sldId id="326"/>
            <p14:sldId id="293"/>
            <p14:sldId id="327"/>
            <p14:sldId id="328"/>
            <p14:sldId id="329"/>
            <p14:sldId id="330"/>
            <p14:sldId id="332"/>
            <p14:sldId id="331"/>
            <p14:sldId id="333"/>
            <p14:sldId id="286"/>
            <p14:sldId id="294"/>
            <p14:sldId id="295"/>
            <p14:sldId id="334"/>
            <p14:sldId id="406"/>
            <p14:sldId id="335"/>
            <p14:sldId id="283"/>
            <p14:sldId id="336"/>
            <p14:sldId id="337"/>
            <p14:sldId id="338"/>
            <p14:sldId id="339"/>
            <p14:sldId id="296"/>
            <p14:sldId id="341"/>
            <p14:sldId id="340"/>
            <p14:sldId id="343"/>
            <p14:sldId id="297"/>
            <p14:sldId id="342"/>
            <p14:sldId id="345"/>
            <p14:sldId id="344"/>
            <p14:sldId id="289"/>
            <p14:sldId id="298"/>
            <p14:sldId id="347"/>
            <p14:sldId id="348"/>
            <p14:sldId id="363"/>
            <p14:sldId id="364"/>
            <p14:sldId id="349"/>
            <p14:sldId id="362"/>
            <p14:sldId id="353"/>
            <p14:sldId id="354"/>
            <p14:sldId id="355"/>
            <p14:sldId id="361"/>
            <p14:sldId id="356"/>
            <p14:sldId id="357"/>
            <p14:sldId id="358"/>
            <p14:sldId id="299"/>
            <p14:sldId id="407"/>
            <p14:sldId id="365"/>
            <p14:sldId id="367"/>
            <p14:sldId id="290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400"/>
            <p14:sldId id="401"/>
            <p14:sldId id="403"/>
            <p14:sldId id="404"/>
            <p14:sldId id="405"/>
            <p14:sldId id="384"/>
            <p14:sldId id="385"/>
            <p14:sldId id="386"/>
            <p14:sldId id="387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389"/>
            <p14:sldId id="279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2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41"/>
    <p:restoredTop sz="63047"/>
  </p:normalViewPr>
  <p:slideViewPr>
    <p:cSldViewPr snapToGrid="0" snapToObjects="1">
      <p:cViewPr varScale="1">
        <p:scale>
          <a:sx n="61" d="100"/>
          <a:sy n="61" d="100"/>
        </p:scale>
        <p:origin x="600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3546E-20F6-7649-A9A4-4E4A245D3E82}" type="datetimeFigureOut">
              <a:rPr kumimoji="1" lang="zh-CN" altLang="en-US" smtClean="0"/>
              <a:pPr/>
              <a:t>2020/5/24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E57A1-C481-6944-857F-EAC8E932B5ED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4613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biyeymyhjob/archive/2012/07/30/2615542.html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swustzhaoxingda/article/details/84318570" TargetMode="External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swustzhaoxingda/article/details/84318570" TargetMode="External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softee/article/details/39034129" TargetMode="External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</a:t>
            </a:r>
            <a:r>
              <a:rPr lang="zh-CN" altLang="en-US" dirty="0"/>
              <a:t>度：</a:t>
            </a:r>
            <a:r>
              <a:rPr lang="en-US" altLang="zh-CN" dirty="0"/>
              <a:t>2</a:t>
            </a:r>
          </a:p>
          <a:p>
            <a:r>
              <a:rPr lang="en-US" altLang="zh-CN" dirty="0"/>
              <a:t>C</a:t>
            </a:r>
            <a:r>
              <a:rPr lang="zh-CN" altLang="en-US" dirty="0"/>
              <a:t>度：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5886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6339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9001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9405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7832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02772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82485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16946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327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78409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要判定任意两顶点是否有边无边就非常容易了。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顶点的度：若要知道某个顶点的度，其实就是这个顶点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在邻接矩阵中第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行（或第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列）的元素之和。比如顶点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的度就是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1+0+1+0=2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邻接点：求顶点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的所有邻接点就是将矩阵中第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行元素扫描一遍，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arc[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][j]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就是邻接点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11189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有向图讲究入度与出度，顶点</a:t>
            </a:r>
            <a:r>
              <a:rPr kumimoji="1" lang="en-US" altLang="zh-CN" dirty="0"/>
              <a:t>v1</a:t>
            </a:r>
            <a:r>
              <a:rPr kumimoji="1" lang="zh-CN" altLang="en-US" dirty="0"/>
              <a:t>的入度为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，正好是第</a:t>
            </a:r>
            <a:r>
              <a:rPr kumimoji="1" lang="en-US" altLang="zh-CN" dirty="0"/>
              <a:t>v1</a:t>
            </a:r>
            <a:r>
              <a:rPr kumimoji="1" lang="zh-CN" altLang="en-US" dirty="0"/>
              <a:t>列各数之和。顶点</a:t>
            </a:r>
            <a:r>
              <a:rPr kumimoji="1" lang="en-US" altLang="zh-CN" dirty="0"/>
              <a:t>v1</a:t>
            </a:r>
            <a:r>
              <a:rPr kumimoji="1" lang="zh-CN" altLang="en-US" dirty="0"/>
              <a:t>的出度为</a:t>
            </a:r>
            <a:r>
              <a:rPr kumimoji="1" lang="en-US" altLang="zh-CN" dirty="0"/>
              <a:t>2</a:t>
            </a:r>
            <a:r>
              <a:rPr kumimoji="1" lang="zh-CN" altLang="en-US" dirty="0"/>
              <a:t>，即第</a:t>
            </a:r>
            <a:r>
              <a:rPr kumimoji="1" lang="en-US" altLang="zh-CN" dirty="0"/>
              <a:t>v1</a:t>
            </a:r>
            <a:r>
              <a:rPr kumimoji="1" lang="zh-CN" altLang="en-US" dirty="0"/>
              <a:t>行的各数之和。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与无向图同样的办法，要求</a:t>
            </a:r>
            <a:r>
              <a:rPr kumimoji="1" lang="en-US" altLang="zh-CN" dirty="0"/>
              <a:t>vi</a:t>
            </a:r>
            <a:r>
              <a:rPr kumimoji="1" lang="zh-CN" altLang="en-US" dirty="0"/>
              <a:t>的所有邻接点就是将矩阵第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行元素扫描一遍，查找</a:t>
            </a:r>
            <a:r>
              <a:rPr kumimoji="1" lang="en-US" altLang="zh-CN" dirty="0"/>
              <a:t>arc[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][j]</a:t>
            </a:r>
            <a:r>
              <a:rPr kumimoji="1" lang="zh-CN" altLang="en-US" dirty="0"/>
              <a:t>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的顶点。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70115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7865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20018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67944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9609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65546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https://www.cnblogs.com/biyeymyhjob/archive/2012/07/30/2615542.html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57686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3592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39757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4074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19435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2022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年杭州亚运会之前的杭州地铁图一部分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57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35213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hlinkClick r:id="rId3"/>
              </a:rPr>
              <a:t>网上一个例子</a:t>
            </a:r>
            <a:endParaRPr lang="en-US" altLang="zh-CN" dirty="0">
              <a:hlinkClick r:id="rId3"/>
            </a:endParaRPr>
          </a:p>
          <a:p>
            <a:r>
              <a:rPr lang="en-US" altLang="zh-CN" dirty="0">
                <a:hlinkClick r:id="rId3"/>
              </a:rPr>
              <a:t>https://blog.csdn.net/swustzhaoxingda/article/details/84318570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72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20492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hlinkClick r:id="rId3"/>
              </a:rPr>
              <a:t>网上一个例子</a:t>
            </a:r>
            <a:endParaRPr lang="en-US" altLang="zh-CN" dirty="0">
              <a:hlinkClick r:id="rId3"/>
            </a:endParaRPr>
          </a:p>
          <a:p>
            <a:r>
              <a:rPr lang="en-US" altLang="zh-CN" dirty="0">
                <a:hlinkClick r:id="rId3"/>
              </a:rPr>
              <a:t>https://blog.csdn.net/swustzhaoxingda/article/details/84318570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73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51588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https://blog.csdn.net/softee/article/details/39034129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75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83480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83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54641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84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15274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85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9675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14670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86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37107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87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69295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88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61460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89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20017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35560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58133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56226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14358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54703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279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10941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31883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348715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2185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41833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30809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579426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346673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714470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894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744896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557128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062880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049159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38484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033303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76952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另一个例子：狗会叫，猫会叫，鸭子也会叫，那他们可以抽象成 一个动物对象，这个动物对象有叫这个动作，但至于具体如何叫，就不是抽象数据模型的职责了，而是具体数据类型的职责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711084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2805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3986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3857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</a:t>
            </a:r>
            <a:r>
              <a:rPr lang="zh-CN" altLang="en-US" dirty="0"/>
              <a:t>度：</a:t>
            </a:r>
            <a:r>
              <a:rPr lang="en-US" altLang="zh-CN" dirty="0"/>
              <a:t>2</a:t>
            </a:r>
          </a:p>
          <a:p>
            <a:r>
              <a:rPr lang="en-US" altLang="zh-CN" dirty="0"/>
              <a:t>C</a:t>
            </a:r>
            <a:r>
              <a:rPr lang="zh-CN" altLang="en-US" dirty="0"/>
              <a:t>度：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13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1985E7-AD5F-3443-8BB8-066DBE30A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2B2CBD-0FC4-3740-A613-AB7C49BBB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BBB39B-099A-AC4C-A764-5CFC611AF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2020/5/24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D2BBC2-7964-964F-8BF9-F3989B2B1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033C90-A51C-1141-89C2-007DE3F88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1764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C5051-4D33-D245-9A58-1FAAF9B67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9D678C-829A-3B42-8594-9185B5614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6D5765-7915-6E4B-BCBD-3755176B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2020/5/24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114BEC-EBA0-5248-8408-11F81ED00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A15DA3-296D-4D48-A221-CDEE3E5F7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81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B5EE393-BBF1-C744-BE5C-C9514841B9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48D564-48A2-B049-AFA1-310ED30FED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2BC9C1-97AF-E341-B299-23BA7B941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2020/5/24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64BF9F-C28A-934B-A0CB-D63D7BBC6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541ADA-BA2D-5A49-8DBD-7FDBCBA02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0666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8F6C4-8876-B04C-A968-60A25A865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1933AA-7949-DA45-8483-815D70FB3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06F07E-E9C8-DF4F-811B-D33F81735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2020/5/24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07EAEA-C9E3-194D-9670-61A498284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0BA323-77EB-E344-B990-98358B8F0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8723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EB8CC-9B16-5B47-8646-688D9AD7A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0AF32D-FE45-B840-A45B-9F6BC17FF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4D500E-0FFC-624C-979F-64B74E894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2020/5/24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CD6219-859B-2C4F-AAE5-F528699FB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DAB5A8-E384-D742-8E54-9D03D564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170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DAB73-EAEC-034A-9850-98D1F072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2BC799-2889-7C42-B591-61B1C8CFA3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BE2DE6-F13A-9F4D-938E-BF6C35645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98024A-9026-374A-9835-0921E9EA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2020/5/24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12FA65-A95A-8D42-8FF6-73019793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F21F13-F798-9F4F-97E0-3FAF1DE4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7556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164F6E-2DA7-6845-8B7A-1BB71524C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5DD0D5-B856-1841-9B26-823A07572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7975FD-F7B8-AA46-AB0A-7A4DD13C2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647B958-00CA-A341-B59E-756A79F93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4EABC66-C7BD-DF46-ABD6-7CE34DF19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CC4104-9AD5-584F-86AE-4156E0AF6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2020/5/24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574BB21-8115-8342-B618-1B1CB257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908F2E7-D748-7947-895B-85B583E3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2114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AA26DC-7E91-6149-8A18-CB0C58A1A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C57088E-D40C-F045-A780-7DFF2B661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2020/5/24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CD306C-29A0-0045-9C38-BA6B0C5A5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2ED1B5-616B-8046-BC0D-CDEC1F906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1102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7427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CEC01B-2BE2-1042-B066-B7D57FA4B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FA9F5-DE12-6E41-9F1B-007593FDF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46BBB9-02CE-6E44-B3AF-C7A83FDC0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7B0F8E-DE15-BE49-AF57-244E4414D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2020/5/24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620EDC-8FB3-F84C-830F-00394D1F8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AC8968-C125-9247-B429-F6A3A40FC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8808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1D079-429A-6A45-8CDD-CCECB97E4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5B0CA4F-9514-0F4E-9682-E4ACCC9BA6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842C43-F2AA-2444-BF8A-3E1AB31E0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9649E7-08E4-4242-8CAE-AC76E4D5D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2020/5/24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DB62DF-5A2F-DA49-9173-97EB45153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FB3A4E-450D-9B48-BB40-F6EA89E7B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445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04CD426-84E5-8849-9DD7-FDE666C1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420EFB-1FAF-FA4F-9215-EE73958A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25F518-E84F-1943-82BB-BBB6605853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9BB65-7B3F-4D4E-A397-BBFD82890A5A}" type="datetimeFigureOut">
              <a:rPr kumimoji="1" lang="zh-CN" altLang="en-US" smtClean="0"/>
              <a:pPr/>
              <a:t>2020/5/24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A0857A-C26A-6948-A4AD-80020C6760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D047B8-469F-ED4E-9078-E1AF4277B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007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9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2.png"/><Relationship Id="rId4" Type="http://schemas.openxmlformats.org/officeDocument/2006/relationships/image" Target="../media/image9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1.svg"/><Relationship Id="rId5" Type="http://schemas.openxmlformats.org/officeDocument/2006/relationships/image" Target="../media/image24.png"/><Relationship Id="rId10" Type="http://schemas.openxmlformats.org/officeDocument/2006/relationships/image" Target="../media/image20.png"/><Relationship Id="rId4" Type="http://schemas.openxmlformats.org/officeDocument/2006/relationships/image" Target="../media/image23.png"/><Relationship Id="rId9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GIF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tif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3FCDB2B-2A29-6F48-BC50-9F60F3C62818}"/>
              </a:ext>
            </a:extLst>
          </p:cNvPr>
          <p:cNvSpPr txBox="1"/>
          <p:nvPr/>
        </p:nvSpPr>
        <p:spPr>
          <a:xfrm>
            <a:off x="2033847" y="1969299"/>
            <a:ext cx="7758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数据结构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127D42-A344-F84F-ACAF-337DAB666471}"/>
              </a:ext>
            </a:extLst>
          </p:cNvPr>
          <p:cNvSpPr txBox="1"/>
          <p:nvPr/>
        </p:nvSpPr>
        <p:spPr>
          <a:xfrm>
            <a:off x="8249055" y="5155661"/>
            <a:ext cx="3942945" cy="1219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医学信息工程  叶寒锋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E-mail:zjyesir@yeah.net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A64C46-B417-4845-ADDE-3A369FD9E238}"/>
              </a:ext>
            </a:extLst>
          </p:cNvPr>
          <p:cNvSpPr txBox="1"/>
          <p:nvPr/>
        </p:nvSpPr>
        <p:spPr>
          <a:xfrm>
            <a:off x="1700784" y="3518102"/>
            <a:ext cx="8503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</a:t>
            </a:r>
            <a:r>
              <a:rPr kumimoji="1"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r>
              <a:rPr kumimoji="1"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</a:rPr>
              <a:t>节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课 图</a:t>
            </a:r>
          </a:p>
        </p:txBody>
      </p:sp>
      <p:pic>
        <p:nvPicPr>
          <p:cNvPr id="5" name="图片 2">
            <a:extLst>
              <a:ext uri="{FF2B5EF4-FFF2-40B4-BE49-F238E27FC236}">
                <a16:creationId xmlns:a16="http://schemas.microsoft.com/office/drawing/2014/main" id="{5707C733-7F95-5542-A274-4E557CC36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" t="9651" r="2068" b="9219"/>
          <a:stretch>
            <a:fillRect/>
          </a:stretch>
        </p:blipFill>
        <p:spPr bwMode="auto">
          <a:xfrm>
            <a:off x="9186863" y="0"/>
            <a:ext cx="3005137" cy="7826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6805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子图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1" y="2117239"/>
            <a:ext cx="98731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简单定义，子图的顶点是母图的子集，子图的边也是母图的子集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下面是无向图的子图例子</a:t>
            </a:r>
          </a:p>
        </p:txBody>
      </p:sp>
      <p:pic>
        <p:nvPicPr>
          <p:cNvPr id="7" name="图形 6" descr="复选标记">
            <a:extLst>
              <a:ext uri="{FF2B5EF4-FFF2-40B4-BE49-F238E27FC236}">
                <a16:creationId xmlns:a16="http://schemas.microsoft.com/office/drawing/2014/main" id="{DD9DBABC-83DD-8143-A82F-98E94E44C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0063" y="6315740"/>
            <a:ext cx="457200" cy="457200"/>
          </a:xfrm>
          <a:prstGeom prst="rect">
            <a:avLst/>
          </a:prstGeom>
        </p:spPr>
      </p:pic>
      <p:pic>
        <p:nvPicPr>
          <p:cNvPr id="9" name="图形 8" descr="复选标记">
            <a:extLst>
              <a:ext uri="{FF2B5EF4-FFF2-40B4-BE49-F238E27FC236}">
                <a16:creationId xmlns:a16="http://schemas.microsoft.com/office/drawing/2014/main" id="{2950FBBD-F12E-7341-8314-DF9AF8525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9509" y="6315740"/>
            <a:ext cx="457200" cy="457200"/>
          </a:xfrm>
          <a:prstGeom prst="rect">
            <a:avLst/>
          </a:prstGeom>
        </p:spPr>
      </p:pic>
      <p:pic>
        <p:nvPicPr>
          <p:cNvPr id="10" name="图形 9" descr="复选标记">
            <a:extLst>
              <a:ext uri="{FF2B5EF4-FFF2-40B4-BE49-F238E27FC236}">
                <a16:creationId xmlns:a16="http://schemas.microsoft.com/office/drawing/2014/main" id="{5BD55912-CC0E-8642-8D81-A7A95E27A1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23581" y="6315740"/>
            <a:ext cx="457200" cy="457200"/>
          </a:xfrm>
          <a:prstGeom prst="rect">
            <a:avLst/>
          </a:prstGeom>
        </p:spPr>
      </p:pic>
      <p:pic>
        <p:nvPicPr>
          <p:cNvPr id="11" name="图形 10" descr="复选标记">
            <a:extLst>
              <a:ext uri="{FF2B5EF4-FFF2-40B4-BE49-F238E27FC236}">
                <a16:creationId xmlns:a16="http://schemas.microsoft.com/office/drawing/2014/main" id="{8131945F-4342-A546-9D6B-8810E4208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25733" y="6315740"/>
            <a:ext cx="457200" cy="4572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55D2F01-7369-B848-BD25-23E85AA18F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2717" y="4044905"/>
            <a:ext cx="6546974" cy="195487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DFA0DF6-4F2B-874C-83F0-8A4B998C3A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0041" y="3978720"/>
            <a:ext cx="2366536" cy="202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逆拓扑排序求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222" y="1689820"/>
            <a:ext cx="6943555" cy="23499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E68D483-9639-9B42-9473-83A0BCF80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4222" y="4180345"/>
            <a:ext cx="6786673" cy="249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8913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逆拓扑排序逐个求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222" y="1689820"/>
            <a:ext cx="6943555" cy="234992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9A38E5F-EFA7-6A4D-B2B7-FB80A514F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3395" y="5837343"/>
            <a:ext cx="3769538" cy="66100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C153663-8229-7145-930C-73733B87455A}"/>
              </a:ext>
            </a:extLst>
          </p:cNvPr>
          <p:cNvSpPr/>
          <p:nvPr/>
        </p:nvSpPr>
        <p:spPr>
          <a:xfrm>
            <a:off x="2084620" y="4537116"/>
            <a:ext cx="86967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l</a:t>
            </a:r>
            <a:r>
              <a:rPr lang="zh-CN" altLang="en-US" sz="2400" dirty="0"/>
              <a:t>tv</a:t>
            </a:r>
            <a:r>
              <a:rPr lang="en-US" altLang="zh-CN" sz="2400" dirty="0"/>
              <a:t>(latest</a:t>
            </a:r>
            <a:r>
              <a:rPr lang="zh-CN" altLang="en-US" sz="2400" dirty="0"/>
              <a:t> </a:t>
            </a:r>
            <a:r>
              <a:rPr lang="en-US" altLang="zh-CN" sz="2400" dirty="0"/>
              <a:t>time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vertex)</a:t>
            </a:r>
            <a:r>
              <a:rPr lang="zh-CN" altLang="en-US" sz="2400" dirty="0"/>
              <a:t> 顶点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x</a:t>
            </a:r>
            <a:r>
              <a:rPr lang="zh-CN" altLang="en-US" sz="2400" dirty="0"/>
              <a:t>最迟发生的时间 ，用来记录每个顶点完成的最迟时间，上图有</a:t>
            </a:r>
            <a:r>
              <a:rPr lang="en-US" altLang="zh-CN" sz="2400" dirty="0"/>
              <a:t>10</a:t>
            </a:r>
            <a:r>
              <a:rPr lang="zh-CN" altLang="en-US" sz="2400" dirty="0"/>
              <a:t>个顶点，初始化为终点最早结束的时间，也就是拓扑排序计算出来的时间</a:t>
            </a:r>
          </a:p>
        </p:txBody>
      </p:sp>
    </p:spTree>
    <p:extLst>
      <p:ext uri="{BB962C8B-B14F-4D97-AF65-F5344CB8AC3E}">
        <p14:creationId xmlns:p14="http://schemas.microsoft.com/office/powerpoint/2010/main" val="245890402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79" y="2084729"/>
            <a:ext cx="5938021" cy="200961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4889AB6-3B14-CA49-B271-37BEEB1F9E7E}"/>
              </a:ext>
            </a:extLst>
          </p:cNvPr>
          <p:cNvSpPr txBox="1"/>
          <p:nvPr/>
        </p:nvSpPr>
        <p:spPr>
          <a:xfrm>
            <a:off x="1020727" y="6117926"/>
            <a:ext cx="5580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C9720F-7A4E-204F-AA50-2274591CB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5" y="4094346"/>
            <a:ext cx="6362700" cy="1727200"/>
          </a:xfrm>
          <a:prstGeom prst="rect">
            <a:avLst/>
          </a:prstGeom>
        </p:spPr>
      </p:pic>
      <p:sp>
        <p:nvSpPr>
          <p:cNvPr id="7" name="上箭头 6">
            <a:extLst>
              <a:ext uri="{FF2B5EF4-FFF2-40B4-BE49-F238E27FC236}">
                <a16:creationId xmlns:a16="http://schemas.microsoft.com/office/drawing/2014/main" id="{A6659B88-0739-EE48-92CF-CE98853831BB}"/>
              </a:ext>
            </a:extLst>
          </p:cNvPr>
          <p:cNvSpPr/>
          <p:nvPr/>
        </p:nvSpPr>
        <p:spPr>
          <a:xfrm>
            <a:off x="5863680" y="5800017"/>
            <a:ext cx="197836" cy="2963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708BFB6-BE04-154D-9FAC-894A2B33BF9B}"/>
              </a:ext>
            </a:extLst>
          </p:cNvPr>
          <p:cNvSpPr txBox="1"/>
          <p:nvPr/>
        </p:nvSpPr>
        <p:spPr>
          <a:xfrm>
            <a:off x="7081284" y="3429000"/>
            <a:ext cx="3636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没有以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作为起点的弧，所以不用处理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2317D10-0391-9043-AD05-F19E70831F1A}"/>
              </a:ext>
            </a:extLst>
          </p:cNvPr>
          <p:cNvSpPr txBox="1"/>
          <p:nvPr/>
        </p:nvSpPr>
        <p:spPr>
          <a:xfrm>
            <a:off x="6919883" y="6117926"/>
            <a:ext cx="70174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96E5F321-D1C9-EE47-A59C-670773D73CAF}"/>
              </a:ext>
            </a:extLst>
          </p:cNvPr>
          <p:cNvCxnSpPr>
            <a:cxnSpLocks/>
          </p:cNvCxnSpPr>
          <p:nvPr/>
        </p:nvCxnSpPr>
        <p:spPr>
          <a:xfrm flipH="1">
            <a:off x="6329915" y="6348759"/>
            <a:ext cx="5899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45015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79" y="2084729"/>
            <a:ext cx="5938021" cy="20096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7A315F5-4E87-6845-8B95-31353E64C4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906" y="2202497"/>
            <a:ext cx="5097566" cy="325518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C9720F-7A4E-204F-AA50-2274591CB3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35" y="4094346"/>
            <a:ext cx="6362700" cy="1727200"/>
          </a:xfrm>
          <a:prstGeom prst="rect">
            <a:avLst/>
          </a:prstGeom>
        </p:spPr>
      </p:pic>
      <p:sp>
        <p:nvSpPr>
          <p:cNvPr id="7" name="上箭头 6">
            <a:extLst>
              <a:ext uri="{FF2B5EF4-FFF2-40B4-BE49-F238E27FC236}">
                <a16:creationId xmlns:a16="http://schemas.microsoft.com/office/drawing/2014/main" id="{A6659B88-0739-EE48-92CF-CE98853831BB}"/>
              </a:ext>
            </a:extLst>
          </p:cNvPr>
          <p:cNvSpPr/>
          <p:nvPr/>
        </p:nvSpPr>
        <p:spPr>
          <a:xfrm>
            <a:off x="5374263" y="5821546"/>
            <a:ext cx="197836" cy="2963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A35A5C4-781A-E94E-91FD-B920198295D8}"/>
              </a:ext>
            </a:extLst>
          </p:cNvPr>
          <p:cNvSpPr txBox="1"/>
          <p:nvPr/>
        </p:nvSpPr>
        <p:spPr>
          <a:xfrm>
            <a:off x="893135" y="6116174"/>
            <a:ext cx="566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6EC55FC-9C3C-3541-A4BD-BF351EBE6161}"/>
              </a:ext>
            </a:extLst>
          </p:cNvPr>
          <p:cNvSpPr txBox="1"/>
          <p:nvPr/>
        </p:nvSpPr>
        <p:spPr>
          <a:xfrm>
            <a:off x="6919883" y="6117926"/>
            <a:ext cx="70174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0D02F4F6-2F72-3440-A0E9-69AF47823C7B}"/>
              </a:ext>
            </a:extLst>
          </p:cNvPr>
          <p:cNvCxnSpPr>
            <a:cxnSpLocks/>
          </p:cNvCxnSpPr>
          <p:nvPr/>
        </p:nvCxnSpPr>
        <p:spPr>
          <a:xfrm flipH="1">
            <a:off x="6329915" y="6348759"/>
            <a:ext cx="5899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4889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79" y="2084729"/>
            <a:ext cx="5938021" cy="200961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4889AB6-3B14-CA49-B271-37BEEB1F9E7E}"/>
              </a:ext>
            </a:extLst>
          </p:cNvPr>
          <p:cNvSpPr txBox="1"/>
          <p:nvPr/>
        </p:nvSpPr>
        <p:spPr>
          <a:xfrm>
            <a:off x="893135" y="6116174"/>
            <a:ext cx="566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19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C9720F-7A4E-204F-AA50-2274591CB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5" y="4094346"/>
            <a:ext cx="6362700" cy="1727200"/>
          </a:xfrm>
          <a:prstGeom prst="rect">
            <a:avLst/>
          </a:prstGeom>
        </p:spPr>
      </p:pic>
      <p:sp>
        <p:nvSpPr>
          <p:cNvPr id="7" name="上箭头 6">
            <a:extLst>
              <a:ext uri="{FF2B5EF4-FFF2-40B4-BE49-F238E27FC236}">
                <a16:creationId xmlns:a16="http://schemas.microsoft.com/office/drawing/2014/main" id="{A6659B88-0739-EE48-92CF-CE98853831BB}"/>
              </a:ext>
            </a:extLst>
          </p:cNvPr>
          <p:cNvSpPr/>
          <p:nvPr/>
        </p:nvSpPr>
        <p:spPr>
          <a:xfrm>
            <a:off x="4821370" y="5792730"/>
            <a:ext cx="197836" cy="2963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FBEBAEE-4DFA-F540-A77B-90F2697C46F2}"/>
              </a:ext>
            </a:extLst>
          </p:cNvPr>
          <p:cNvSpPr txBox="1"/>
          <p:nvPr/>
        </p:nvSpPr>
        <p:spPr>
          <a:xfrm>
            <a:off x="6919883" y="6117926"/>
            <a:ext cx="70174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8993E698-260F-D84A-A8FC-3095BD6D1CB1}"/>
              </a:ext>
            </a:extLst>
          </p:cNvPr>
          <p:cNvCxnSpPr>
            <a:cxnSpLocks/>
          </p:cNvCxnSpPr>
          <p:nvPr/>
        </p:nvCxnSpPr>
        <p:spPr>
          <a:xfrm flipH="1">
            <a:off x="6329915" y="6348759"/>
            <a:ext cx="5899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314657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79" y="2084729"/>
            <a:ext cx="5938021" cy="20096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C9720F-7A4E-204F-AA50-2274591CB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5" y="4094346"/>
            <a:ext cx="6362700" cy="1727200"/>
          </a:xfrm>
          <a:prstGeom prst="rect">
            <a:avLst/>
          </a:prstGeom>
        </p:spPr>
      </p:pic>
      <p:sp>
        <p:nvSpPr>
          <p:cNvPr id="7" name="上箭头 6">
            <a:extLst>
              <a:ext uri="{FF2B5EF4-FFF2-40B4-BE49-F238E27FC236}">
                <a16:creationId xmlns:a16="http://schemas.microsoft.com/office/drawing/2014/main" id="{A6659B88-0739-EE48-92CF-CE98853831BB}"/>
              </a:ext>
            </a:extLst>
          </p:cNvPr>
          <p:cNvSpPr/>
          <p:nvPr/>
        </p:nvSpPr>
        <p:spPr>
          <a:xfrm>
            <a:off x="4311007" y="5821546"/>
            <a:ext cx="197836" cy="2963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AEA420-D8AA-3746-86D6-9DBE5B9FCA29}"/>
              </a:ext>
            </a:extLst>
          </p:cNvPr>
          <p:cNvSpPr txBox="1"/>
          <p:nvPr/>
        </p:nvSpPr>
        <p:spPr>
          <a:xfrm>
            <a:off x="935665" y="6198486"/>
            <a:ext cx="566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B0D4DE9-1B2C-CF40-A054-28AE0C73EF90}"/>
              </a:ext>
            </a:extLst>
          </p:cNvPr>
          <p:cNvSpPr txBox="1"/>
          <p:nvPr/>
        </p:nvSpPr>
        <p:spPr>
          <a:xfrm>
            <a:off x="6962413" y="6202986"/>
            <a:ext cx="70174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A76C0A73-DDD5-2440-B0AA-71019DD09D45}"/>
              </a:ext>
            </a:extLst>
          </p:cNvPr>
          <p:cNvCxnSpPr>
            <a:cxnSpLocks/>
          </p:cNvCxnSpPr>
          <p:nvPr/>
        </p:nvCxnSpPr>
        <p:spPr>
          <a:xfrm flipH="1">
            <a:off x="6372445" y="6433819"/>
            <a:ext cx="5899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3936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79" y="2084729"/>
            <a:ext cx="5938021" cy="20096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C9720F-7A4E-204F-AA50-2274591CB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5" y="4094346"/>
            <a:ext cx="6362700" cy="1727200"/>
          </a:xfrm>
          <a:prstGeom prst="rect">
            <a:avLst/>
          </a:prstGeom>
        </p:spPr>
      </p:pic>
      <p:sp>
        <p:nvSpPr>
          <p:cNvPr id="7" name="上箭头 6">
            <a:extLst>
              <a:ext uri="{FF2B5EF4-FFF2-40B4-BE49-F238E27FC236}">
                <a16:creationId xmlns:a16="http://schemas.microsoft.com/office/drawing/2014/main" id="{A6659B88-0739-EE48-92CF-CE98853831BB}"/>
              </a:ext>
            </a:extLst>
          </p:cNvPr>
          <p:cNvSpPr/>
          <p:nvPr/>
        </p:nvSpPr>
        <p:spPr>
          <a:xfrm>
            <a:off x="3853984" y="5861826"/>
            <a:ext cx="197836" cy="2963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AEA420-D8AA-3746-86D6-9DBE5B9FCA29}"/>
              </a:ext>
            </a:extLst>
          </p:cNvPr>
          <p:cNvSpPr txBox="1"/>
          <p:nvPr/>
        </p:nvSpPr>
        <p:spPr>
          <a:xfrm>
            <a:off x="935665" y="6198486"/>
            <a:ext cx="566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2F8967C-469D-B946-9572-2908F72B7B13}"/>
              </a:ext>
            </a:extLst>
          </p:cNvPr>
          <p:cNvSpPr txBox="1"/>
          <p:nvPr/>
        </p:nvSpPr>
        <p:spPr>
          <a:xfrm>
            <a:off x="6962413" y="6181721"/>
            <a:ext cx="70174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064AC6F9-E5FB-0E46-8B09-D0E8235691C1}"/>
              </a:ext>
            </a:extLst>
          </p:cNvPr>
          <p:cNvCxnSpPr>
            <a:cxnSpLocks/>
          </p:cNvCxnSpPr>
          <p:nvPr/>
        </p:nvCxnSpPr>
        <p:spPr>
          <a:xfrm flipH="1">
            <a:off x="6372445" y="6412554"/>
            <a:ext cx="5899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05154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79" y="2084729"/>
            <a:ext cx="5938021" cy="20096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C9720F-7A4E-204F-AA50-2274591CB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5" y="4094346"/>
            <a:ext cx="6362700" cy="1727200"/>
          </a:xfrm>
          <a:prstGeom prst="rect">
            <a:avLst/>
          </a:prstGeom>
        </p:spPr>
      </p:pic>
      <p:sp>
        <p:nvSpPr>
          <p:cNvPr id="7" name="上箭头 6">
            <a:extLst>
              <a:ext uri="{FF2B5EF4-FFF2-40B4-BE49-F238E27FC236}">
                <a16:creationId xmlns:a16="http://schemas.microsoft.com/office/drawing/2014/main" id="{A6659B88-0739-EE48-92CF-CE98853831BB}"/>
              </a:ext>
            </a:extLst>
          </p:cNvPr>
          <p:cNvSpPr/>
          <p:nvPr/>
        </p:nvSpPr>
        <p:spPr>
          <a:xfrm>
            <a:off x="3273428" y="5861826"/>
            <a:ext cx="197836" cy="2963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AEA420-D8AA-3746-86D6-9DBE5B9FCA29}"/>
              </a:ext>
            </a:extLst>
          </p:cNvPr>
          <p:cNvSpPr txBox="1"/>
          <p:nvPr/>
        </p:nvSpPr>
        <p:spPr>
          <a:xfrm>
            <a:off x="935665" y="6198486"/>
            <a:ext cx="566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89FB02-EB84-F743-A8AA-B408150C50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9535" y="2684831"/>
            <a:ext cx="5650662" cy="239989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5A02E98-71F7-4E48-9D9E-D1E61E939BD7}"/>
              </a:ext>
            </a:extLst>
          </p:cNvPr>
          <p:cNvSpPr txBox="1"/>
          <p:nvPr/>
        </p:nvSpPr>
        <p:spPr>
          <a:xfrm>
            <a:off x="6941148" y="6202986"/>
            <a:ext cx="70174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F5D9A7D4-107E-3040-AFC5-9AF1048918D7}"/>
              </a:ext>
            </a:extLst>
          </p:cNvPr>
          <p:cNvCxnSpPr>
            <a:cxnSpLocks/>
          </p:cNvCxnSpPr>
          <p:nvPr/>
        </p:nvCxnSpPr>
        <p:spPr>
          <a:xfrm flipH="1">
            <a:off x="6351180" y="6433819"/>
            <a:ext cx="5899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21760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79" y="2084729"/>
            <a:ext cx="5938021" cy="20096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C9720F-7A4E-204F-AA50-2274591CB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5" y="4094346"/>
            <a:ext cx="6362700" cy="1727200"/>
          </a:xfrm>
          <a:prstGeom prst="rect">
            <a:avLst/>
          </a:prstGeom>
        </p:spPr>
      </p:pic>
      <p:sp>
        <p:nvSpPr>
          <p:cNvPr id="7" name="上箭头 6">
            <a:extLst>
              <a:ext uri="{FF2B5EF4-FFF2-40B4-BE49-F238E27FC236}">
                <a16:creationId xmlns:a16="http://schemas.microsoft.com/office/drawing/2014/main" id="{A6659B88-0739-EE48-92CF-CE98853831BB}"/>
              </a:ext>
            </a:extLst>
          </p:cNvPr>
          <p:cNvSpPr/>
          <p:nvPr/>
        </p:nvSpPr>
        <p:spPr>
          <a:xfrm>
            <a:off x="2763065" y="5861826"/>
            <a:ext cx="197836" cy="2963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AEA420-D8AA-3746-86D6-9DBE5B9FCA29}"/>
              </a:ext>
            </a:extLst>
          </p:cNvPr>
          <p:cNvSpPr txBox="1"/>
          <p:nvPr/>
        </p:nvSpPr>
        <p:spPr>
          <a:xfrm>
            <a:off x="935665" y="6198486"/>
            <a:ext cx="566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C39D0A6-782E-3046-BA41-7103570B33F2}"/>
              </a:ext>
            </a:extLst>
          </p:cNvPr>
          <p:cNvSpPr txBox="1"/>
          <p:nvPr/>
        </p:nvSpPr>
        <p:spPr>
          <a:xfrm>
            <a:off x="6962413" y="6181721"/>
            <a:ext cx="70174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79E881CA-0043-614D-B95F-033103BA44EB}"/>
              </a:ext>
            </a:extLst>
          </p:cNvPr>
          <p:cNvCxnSpPr>
            <a:cxnSpLocks/>
          </p:cNvCxnSpPr>
          <p:nvPr/>
        </p:nvCxnSpPr>
        <p:spPr>
          <a:xfrm flipH="1">
            <a:off x="6372445" y="6412554"/>
            <a:ext cx="5899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0927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79" y="2084729"/>
            <a:ext cx="5938021" cy="20096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C9720F-7A4E-204F-AA50-2274591CB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5" y="4094346"/>
            <a:ext cx="6362700" cy="1727200"/>
          </a:xfrm>
          <a:prstGeom prst="rect">
            <a:avLst/>
          </a:prstGeom>
        </p:spPr>
      </p:pic>
      <p:sp>
        <p:nvSpPr>
          <p:cNvPr id="7" name="上箭头 6">
            <a:extLst>
              <a:ext uri="{FF2B5EF4-FFF2-40B4-BE49-F238E27FC236}">
                <a16:creationId xmlns:a16="http://schemas.microsoft.com/office/drawing/2014/main" id="{A6659B88-0739-EE48-92CF-CE98853831BB}"/>
              </a:ext>
            </a:extLst>
          </p:cNvPr>
          <p:cNvSpPr/>
          <p:nvPr/>
        </p:nvSpPr>
        <p:spPr>
          <a:xfrm>
            <a:off x="2295232" y="5798905"/>
            <a:ext cx="197836" cy="2963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AEA420-D8AA-3746-86D6-9DBE5B9FCA29}"/>
              </a:ext>
            </a:extLst>
          </p:cNvPr>
          <p:cNvSpPr txBox="1"/>
          <p:nvPr/>
        </p:nvSpPr>
        <p:spPr>
          <a:xfrm>
            <a:off x="935665" y="6198486"/>
            <a:ext cx="566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B62B618-C832-FA4D-B436-3BB38F37B54C}"/>
              </a:ext>
            </a:extLst>
          </p:cNvPr>
          <p:cNvSpPr txBox="1"/>
          <p:nvPr/>
        </p:nvSpPr>
        <p:spPr>
          <a:xfrm>
            <a:off x="6953693" y="4444409"/>
            <a:ext cx="3955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方向：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12-8=4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方向：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25-7=18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AE3461C-B195-D746-B56D-64C58A9D8C89}"/>
              </a:ext>
            </a:extLst>
          </p:cNvPr>
          <p:cNvSpPr txBox="1"/>
          <p:nvPr/>
        </p:nvSpPr>
        <p:spPr>
          <a:xfrm>
            <a:off x="6898618" y="6181721"/>
            <a:ext cx="70174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CEC45508-1871-094A-9251-C7CC61903D29}"/>
              </a:ext>
            </a:extLst>
          </p:cNvPr>
          <p:cNvCxnSpPr>
            <a:cxnSpLocks/>
          </p:cNvCxnSpPr>
          <p:nvPr/>
        </p:nvCxnSpPr>
        <p:spPr>
          <a:xfrm flipH="1">
            <a:off x="6308650" y="6412554"/>
            <a:ext cx="5899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557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子图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1" y="2117239"/>
            <a:ext cx="98731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简单定义，子图的顶点是母图的子集，子图的边也是母图的子集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下面是无向图的子图例子</a:t>
            </a:r>
          </a:p>
        </p:txBody>
      </p:sp>
      <p:pic>
        <p:nvPicPr>
          <p:cNvPr id="7" name="图形 6" descr="复选标记">
            <a:extLst>
              <a:ext uri="{FF2B5EF4-FFF2-40B4-BE49-F238E27FC236}">
                <a16:creationId xmlns:a16="http://schemas.microsoft.com/office/drawing/2014/main" id="{DD9DBABC-83DD-8143-A82F-98E94E44C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0063" y="6315740"/>
            <a:ext cx="457200" cy="457200"/>
          </a:xfrm>
          <a:prstGeom prst="rect">
            <a:avLst/>
          </a:prstGeom>
        </p:spPr>
      </p:pic>
      <p:pic>
        <p:nvPicPr>
          <p:cNvPr id="9" name="图形 8" descr="复选标记">
            <a:extLst>
              <a:ext uri="{FF2B5EF4-FFF2-40B4-BE49-F238E27FC236}">
                <a16:creationId xmlns:a16="http://schemas.microsoft.com/office/drawing/2014/main" id="{2950FBBD-F12E-7341-8314-DF9AF8525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9509" y="6315740"/>
            <a:ext cx="457200" cy="457200"/>
          </a:xfrm>
          <a:prstGeom prst="rect">
            <a:avLst/>
          </a:prstGeom>
        </p:spPr>
      </p:pic>
      <p:pic>
        <p:nvPicPr>
          <p:cNvPr id="10" name="图形 9" descr="复选标记">
            <a:extLst>
              <a:ext uri="{FF2B5EF4-FFF2-40B4-BE49-F238E27FC236}">
                <a16:creationId xmlns:a16="http://schemas.microsoft.com/office/drawing/2014/main" id="{5BD55912-CC0E-8642-8D81-A7A95E27A1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23581" y="6315740"/>
            <a:ext cx="457200" cy="457200"/>
          </a:xfrm>
          <a:prstGeom prst="rect">
            <a:avLst/>
          </a:prstGeom>
        </p:spPr>
      </p:pic>
      <p:pic>
        <p:nvPicPr>
          <p:cNvPr id="11" name="图形 10" descr="复选标记">
            <a:extLst>
              <a:ext uri="{FF2B5EF4-FFF2-40B4-BE49-F238E27FC236}">
                <a16:creationId xmlns:a16="http://schemas.microsoft.com/office/drawing/2014/main" id="{8131945F-4342-A546-9D6B-8810E4208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25733" y="6315740"/>
            <a:ext cx="457200" cy="457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77A63C7-FAB3-A243-902C-17D3CE3632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2973" y="3502234"/>
            <a:ext cx="2621073" cy="239405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EE87D60-84E6-D349-A9EA-AD70A1631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6886" y="3848631"/>
            <a:ext cx="6466276" cy="204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1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79" y="2084729"/>
            <a:ext cx="5938021" cy="20096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C9720F-7A4E-204F-AA50-2274591CB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5" y="4094346"/>
            <a:ext cx="6362700" cy="1727200"/>
          </a:xfrm>
          <a:prstGeom prst="rect">
            <a:avLst/>
          </a:prstGeom>
        </p:spPr>
      </p:pic>
      <p:sp>
        <p:nvSpPr>
          <p:cNvPr id="7" name="上箭头 6">
            <a:extLst>
              <a:ext uri="{FF2B5EF4-FFF2-40B4-BE49-F238E27FC236}">
                <a16:creationId xmlns:a16="http://schemas.microsoft.com/office/drawing/2014/main" id="{A6659B88-0739-EE48-92CF-CE98853831BB}"/>
              </a:ext>
            </a:extLst>
          </p:cNvPr>
          <p:cNvSpPr/>
          <p:nvPr/>
        </p:nvSpPr>
        <p:spPr>
          <a:xfrm>
            <a:off x="1763604" y="5807583"/>
            <a:ext cx="197836" cy="2963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AEA420-D8AA-3746-86D6-9DBE5B9FCA29}"/>
              </a:ext>
            </a:extLst>
          </p:cNvPr>
          <p:cNvSpPr txBox="1"/>
          <p:nvPr/>
        </p:nvSpPr>
        <p:spPr>
          <a:xfrm>
            <a:off x="935665" y="6198486"/>
            <a:ext cx="566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B62B618-C832-FA4D-B436-3BB38F37B54C}"/>
              </a:ext>
            </a:extLst>
          </p:cNvPr>
          <p:cNvSpPr txBox="1"/>
          <p:nvPr/>
        </p:nvSpPr>
        <p:spPr>
          <a:xfrm>
            <a:off x="6953693" y="4444409"/>
            <a:ext cx="3955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方向：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15-6=9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方向：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12-5=7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E56FEA0-51EC-5540-AC24-64597A3E9B3B}"/>
              </a:ext>
            </a:extLst>
          </p:cNvPr>
          <p:cNvSpPr txBox="1"/>
          <p:nvPr/>
        </p:nvSpPr>
        <p:spPr>
          <a:xfrm>
            <a:off x="6685968" y="6202986"/>
            <a:ext cx="70174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BD21E46F-BC9C-574F-B31F-C6D7DAC041E1}"/>
              </a:ext>
            </a:extLst>
          </p:cNvPr>
          <p:cNvCxnSpPr>
            <a:cxnSpLocks/>
          </p:cNvCxnSpPr>
          <p:nvPr/>
        </p:nvCxnSpPr>
        <p:spPr>
          <a:xfrm flipH="1">
            <a:off x="6096000" y="6433819"/>
            <a:ext cx="5899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8036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79" y="2084729"/>
            <a:ext cx="5938021" cy="20096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C9720F-7A4E-204F-AA50-2274591CB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5" y="4094346"/>
            <a:ext cx="6362700" cy="1727200"/>
          </a:xfrm>
          <a:prstGeom prst="rect">
            <a:avLst/>
          </a:prstGeom>
        </p:spPr>
      </p:pic>
      <p:sp>
        <p:nvSpPr>
          <p:cNvPr id="7" name="上箭头 6">
            <a:extLst>
              <a:ext uri="{FF2B5EF4-FFF2-40B4-BE49-F238E27FC236}">
                <a16:creationId xmlns:a16="http://schemas.microsoft.com/office/drawing/2014/main" id="{A6659B88-0739-EE48-92CF-CE98853831BB}"/>
              </a:ext>
            </a:extLst>
          </p:cNvPr>
          <p:cNvSpPr/>
          <p:nvPr/>
        </p:nvSpPr>
        <p:spPr>
          <a:xfrm>
            <a:off x="1274507" y="5807583"/>
            <a:ext cx="197836" cy="2963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AEA420-D8AA-3746-86D6-9DBE5B9FCA29}"/>
              </a:ext>
            </a:extLst>
          </p:cNvPr>
          <p:cNvSpPr txBox="1"/>
          <p:nvPr/>
        </p:nvSpPr>
        <p:spPr>
          <a:xfrm>
            <a:off x="935665" y="6198486"/>
            <a:ext cx="566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B62B618-C832-FA4D-B436-3BB38F37B54C}"/>
              </a:ext>
            </a:extLst>
          </p:cNvPr>
          <p:cNvSpPr txBox="1"/>
          <p:nvPr/>
        </p:nvSpPr>
        <p:spPr>
          <a:xfrm>
            <a:off x="6953693" y="4444409"/>
            <a:ext cx="3955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方向：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7-3=4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方向：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4-4=0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BBCBBB7-0323-E94A-868F-12A5341F4D98}"/>
              </a:ext>
            </a:extLst>
          </p:cNvPr>
          <p:cNvSpPr txBox="1"/>
          <p:nvPr/>
        </p:nvSpPr>
        <p:spPr>
          <a:xfrm>
            <a:off x="7047473" y="6202986"/>
            <a:ext cx="70174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96B240F8-45E0-B946-B750-C3225311A6AD}"/>
              </a:ext>
            </a:extLst>
          </p:cNvPr>
          <p:cNvCxnSpPr>
            <a:cxnSpLocks/>
          </p:cNvCxnSpPr>
          <p:nvPr/>
        </p:nvCxnSpPr>
        <p:spPr>
          <a:xfrm flipH="1">
            <a:off x="6457505" y="6433819"/>
            <a:ext cx="5899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70007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关键路径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6BE1D2-E1A2-6D43-8FB7-A7991289F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015" y="4660899"/>
            <a:ext cx="6718300" cy="2197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7118CEA-0AC8-B84C-92CB-6BA88A920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15" y="1928535"/>
            <a:ext cx="6591300" cy="23749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F2F0323-3F75-F444-ABE8-A3C456B91E85}"/>
              </a:ext>
            </a:extLst>
          </p:cNvPr>
          <p:cNvSpPr txBox="1"/>
          <p:nvPr/>
        </p:nvSpPr>
        <p:spPr>
          <a:xfrm>
            <a:off x="7441315" y="5159284"/>
            <a:ext cx="4430233" cy="12003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关键路径：</a:t>
            </a:r>
            <a:endParaRPr kumimoji="1"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最早发生时间 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最晚发生时间 的顶点组成的路径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B7B7E826-2F25-AE4A-867E-CEEA9ED55D42}"/>
              </a:ext>
            </a:extLst>
          </p:cNvPr>
          <p:cNvSpPr/>
          <p:nvPr/>
        </p:nvSpPr>
        <p:spPr>
          <a:xfrm>
            <a:off x="1382233" y="4660899"/>
            <a:ext cx="850604" cy="219710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EE3A8E2-8D0F-E44E-B003-3200B06A216F}"/>
              </a:ext>
            </a:extLst>
          </p:cNvPr>
          <p:cNvSpPr/>
          <p:nvPr/>
        </p:nvSpPr>
        <p:spPr>
          <a:xfrm>
            <a:off x="2466753" y="4660899"/>
            <a:ext cx="850604" cy="219710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9F35E35-78DA-774F-8E4E-686AD16500B5}"/>
              </a:ext>
            </a:extLst>
          </p:cNvPr>
          <p:cNvSpPr/>
          <p:nvPr/>
        </p:nvSpPr>
        <p:spPr>
          <a:xfrm>
            <a:off x="3018910" y="4660899"/>
            <a:ext cx="850604" cy="219710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758B653-1907-C04B-8417-498C49FDD3EC}"/>
              </a:ext>
            </a:extLst>
          </p:cNvPr>
          <p:cNvSpPr/>
          <p:nvPr/>
        </p:nvSpPr>
        <p:spPr>
          <a:xfrm>
            <a:off x="3551273" y="4660899"/>
            <a:ext cx="850604" cy="219710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29DFC17-BA7C-3047-B674-DAFE9B849816}"/>
              </a:ext>
            </a:extLst>
          </p:cNvPr>
          <p:cNvSpPr/>
          <p:nvPr/>
        </p:nvSpPr>
        <p:spPr>
          <a:xfrm>
            <a:off x="5234026" y="4660899"/>
            <a:ext cx="850604" cy="219710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7A23531-13BC-F84E-BBEC-3B7EB2026FBF}"/>
              </a:ext>
            </a:extLst>
          </p:cNvPr>
          <p:cNvSpPr/>
          <p:nvPr/>
        </p:nvSpPr>
        <p:spPr>
          <a:xfrm>
            <a:off x="5766389" y="4660897"/>
            <a:ext cx="850604" cy="219710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9465BA59-9B39-734F-91C8-9DB9F7CA06E3}"/>
              </a:ext>
            </a:extLst>
          </p:cNvPr>
          <p:cNvSpPr/>
          <p:nvPr/>
        </p:nvSpPr>
        <p:spPr>
          <a:xfrm>
            <a:off x="6371341" y="4660896"/>
            <a:ext cx="850604" cy="219710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456058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228088" y="2921168"/>
            <a:ext cx="7735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这堂课我们学了撒？</a:t>
            </a:r>
          </a:p>
        </p:txBody>
      </p:sp>
    </p:spTree>
    <p:extLst>
      <p:ext uri="{BB962C8B-B14F-4D97-AF65-F5344CB8AC3E}">
        <p14:creationId xmlns:p14="http://schemas.microsoft.com/office/powerpoint/2010/main" val="333837247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914400" y="581161"/>
            <a:ext cx="1036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总结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2917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有向图的子图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3BC6828-CD7E-C446-8B0E-23A403C98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745" y="2983661"/>
            <a:ext cx="2621073" cy="239405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BC4658F-D481-2142-BBA4-DDD26FC32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3594" y="3249543"/>
            <a:ext cx="6466276" cy="204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495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F83EE23-FB8E-FA4B-8C31-385A9B47D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532" y="1722654"/>
            <a:ext cx="3095253" cy="264339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261AEDD-911E-2C49-A2B6-AAE44FC49B5E}"/>
              </a:ext>
            </a:extLst>
          </p:cNvPr>
          <p:cNvSpPr txBox="1"/>
          <p:nvPr/>
        </p:nvSpPr>
        <p:spPr>
          <a:xfrm>
            <a:off x="552894" y="2216889"/>
            <a:ext cx="39765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邻接点： 一条边直接相连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顶点的度：和此顶点相连的边的数目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路径： 串联起两点的边的集合 ，比如，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A-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有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0F3E520-3EDD-D54B-9EF4-C07697670D12}"/>
              </a:ext>
            </a:extLst>
          </p:cNvPr>
          <p:cNvSpPr txBox="1"/>
          <p:nvPr/>
        </p:nvSpPr>
        <p:spPr>
          <a:xfrm>
            <a:off x="8293396" y="4784651"/>
            <a:ext cx="35725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请问：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的度多少？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的度多少？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25AEE78-2A4A-154E-AE8B-17441B21FC15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无向图的度</a:t>
            </a:r>
          </a:p>
        </p:txBody>
      </p:sp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C261AEDD-911E-2C49-A2B6-AAE44FC49B5E}"/>
              </a:ext>
            </a:extLst>
          </p:cNvPr>
          <p:cNvSpPr txBox="1"/>
          <p:nvPr/>
        </p:nvSpPr>
        <p:spPr>
          <a:xfrm>
            <a:off x="552894" y="2216889"/>
            <a:ext cx="39765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邻接点： 弧相连的两点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顶点的度：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出度：以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为起点的弧的数目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入度：以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为终点的弧的数目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0F3E520-3EDD-D54B-9EF4-C07697670D12}"/>
              </a:ext>
            </a:extLst>
          </p:cNvPr>
          <p:cNvSpPr txBox="1"/>
          <p:nvPr/>
        </p:nvSpPr>
        <p:spPr>
          <a:xfrm>
            <a:off x="8293396" y="4784651"/>
            <a:ext cx="35725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请问：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是邻接点吗？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的入度多少？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的出度多少？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4FDB2B-75AF-E847-995D-12339322D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532" y="1529647"/>
            <a:ext cx="3095253" cy="257481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D312F1A-6782-9940-A937-CE72E7FED07C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有向图的度</a:t>
            </a:r>
          </a:p>
        </p:txBody>
      </p:sp>
    </p:spTree>
    <p:extLst>
      <p:ext uri="{BB962C8B-B14F-4D97-AF65-F5344CB8AC3E}">
        <p14:creationId xmlns:p14="http://schemas.microsoft.com/office/powerpoint/2010/main" val="878497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两种图的比较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203597"/>
              </p:ext>
            </p:extLst>
          </p:nvPr>
        </p:nvGraphicFramePr>
        <p:xfrm>
          <a:off x="1766279" y="2472412"/>
          <a:ext cx="9036399" cy="3481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2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2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21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700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邻接点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顶点度</a:t>
                      </a:r>
                      <a:r>
                        <a:rPr lang="en-US" altLang="zh-CN" dirty="0"/>
                        <a:t>(v</a:t>
                      </a:r>
                      <a:r>
                        <a:rPr lang="zh-CN" altLang="en-US" dirty="0"/>
                        <a:t>顶点）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3186">
                <a:tc>
                  <a:txBody>
                    <a:bodyPr/>
                    <a:lstStyle/>
                    <a:p>
                      <a:r>
                        <a:rPr lang="zh-CN" altLang="en-US" dirty="0"/>
                        <a:t>无向图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有边直接相连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和顶点</a:t>
                      </a:r>
                      <a:r>
                        <a:rPr lang="en-US" altLang="zh-CN" dirty="0"/>
                        <a:t>v</a:t>
                      </a:r>
                      <a:r>
                        <a:rPr lang="zh-CN" altLang="en-US" dirty="0"/>
                        <a:t>相关联的边的数目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1631">
                <a:tc>
                  <a:txBody>
                    <a:bodyPr/>
                    <a:lstStyle/>
                    <a:p>
                      <a:r>
                        <a:rPr lang="zh-CN" altLang="en-US" dirty="0"/>
                        <a:t>有向图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有此顶点出发的弧直接相连到的顶点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出度：以</a:t>
                      </a:r>
                      <a:r>
                        <a:rPr lang="en-US" altLang="zh-CN" dirty="0"/>
                        <a:t>v</a:t>
                      </a:r>
                      <a:r>
                        <a:rPr lang="zh-CN" altLang="en-US" dirty="0"/>
                        <a:t>为起点的弧的数目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入度：以</a:t>
                      </a:r>
                      <a:r>
                        <a:rPr lang="en-US" altLang="zh-CN" dirty="0"/>
                        <a:t>v</a:t>
                      </a:r>
                      <a:r>
                        <a:rPr lang="zh-CN" altLang="en-US" dirty="0"/>
                        <a:t>为终点的弧的数目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F6755D54-2438-A040-9D07-DAF8853A5DE2}"/>
              </a:ext>
            </a:extLst>
          </p:cNvPr>
          <p:cNvSpPr txBox="1"/>
          <p:nvPr/>
        </p:nvSpPr>
        <p:spPr>
          <a:xfrm>
            <a:off x="297712" y="3742840"/>
            <a:ext cx="893135" cy="1287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7371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路径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0711200-01A1-8D47-A783-E98FAD477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93" y="1952188"/>
            <a:ext cx="5404583" cy="427526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BB1FFFF-2506-3A4A-B91A-63B41E72B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5833" y="3714681"/>
            <a:ext cx="5805374" cy="251277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6506827" y="1905740"/>
            <a:ext cx="4763386" cy="1700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串联起两点的边或弧的有序集合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👈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无向图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{(B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(A,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D)}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👇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有向图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{&lt;B,C&gt;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&lt;C,D&gt;}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连通图的一些概念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680185" y="2075861"/>
            <a:ext cx="4763386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在无向图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中，如果从顶点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到顶点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v'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有路径，则称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v'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是连通的。如果对于图中任意两个顶点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vj∈V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vj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都是连通的，则称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是连通图（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Connected Graph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F01AACE-C583-5649-A518-1327F08A4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692" y="2547754"/>
            <a:ext cx="6149351" cy="2407260"/>
          </a:xfrm>
          <a:prstGeom prst="rect">
            <a:avLst/>
          </a:prstGeom>
        </p:spPr>
      </p:pic>
      <p:pic>
        <p:nvPicPr>
          <p:cNvPr id="8" name="图形 7" descr="复选标记">
            <a:extLst>
              <a:ext uri="{FF2B5EF4-FFF2-40B4-BE49-F238E27FC236}">
                <a16:creationId xmlns:a16="http://schemas.microsoft.com/office/drawing/2014/main" id="{F0D019A2-3721-B64D-B1AE-C7DC963D79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06489" y="5272458"/>
            <a:ext cx="914400" cy="914400"/>
          </a:xfrm>
          <a:prstGeom prst="rect">
            <a:avLst/>
          </a:prstGeom>
        </p:spPr>
      </p:pic>
      <p:pic>
        <p:nvPicPr>
          <p:cNvPr id="10" name="图形 9" descr="关闭">
            <a:extLst>
              <a:ext uri="{FF2B5EF4-FFF2-40B4-BE49-F238E27FC236}">
                <a16:creationId xmlns:a16="http://schemas.microsoft.com/office/drawing/2014/main" id="{8E6D211E-5E5A-5843-840B-7269513B13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33211" y="531305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6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扩展：极大，最大的区别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CADA486-23EF-4540-8936-90847CCEB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352" y="1683446"/>
            <a:ext cx="7923028" cy="494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966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无向图的极大连通子图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680185" y="2075861"/>
            <a:ext cx="4763386" cy="390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无向图中的极大连通子图称为连通分量。要求如下：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要是子图；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子图要是连通的；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连通子图含有极大顶点数；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具有极大顶点数的连通子图包含依附于这些顶点的所有边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B5735D5-CF58-984C-9649-E1B2A01D6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7258" y="1860234"/>
            <a:ext cx="2880390" cy="21681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45A0EEC-A134-EA49-AF3F-C3E06B8FB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571" y="4544601"/>
            <a:ext cx="2004680" cy="14363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0B8F1DA-A165-654A-87DF-81962E06A8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6133" y="4544601"/>
            <a:ext cx="2082639" cy="14363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F230BD0-26B2-F345-9B2A-A0C75692A8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1281" y="4028382"/>
            <a:ext cx="2010054" cy="2168148"/>
          </a:xfrm>
          <a:prstGeom prst="rect">
            <a:avLst/>
          </a:prstGeom>
        </p:spPr>
      </p:pic>
      <p:pic>
        <p:nvPicPr>
          <p:cNvPr id="11" name="图形 10" descr="复选标记">
            <a:extLst>
              <a:ext uri="{FF2B5EF4-FFF2-40B4-BE49-F238E27FC236}">
                <a16:creationId xmlns:a16="http://schemas.microsoft.com/office/drawing/2014/main" id="{3A141C87-9AE0-DC40-A6D4-819DF33FC3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96000" y="6075365"/>
            <a:ext cx="708837" cy="708837"/>
          </a:xfrm>
          <a:prstGeom prst="rect">
            <a:avLst/>
          </a:prstGeom>
        </p:spPr>
      </p:pic>
      <p:pic>
        <p:nvPicPr>
          <p:cNvPr id="12" name="图形 11" descr="复选标记">
            <a:extLst>
              <a:ext uri="{FF2B5EF4-FFF2-40B4-BE49-F238E27FC236}">
                <a16:creationId xmlns:a16="http://schemas.microsoft.com/office/drawing/2014/main" id="{23630D84-CC03-6C4E-8A80-AB4395A734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64454" y="6075365"/>
            <a:ext cx="708837" cy="708837"/>
          </a:xfrm>
          <a:prstGeom prst="rect">
            <a:avLst/>
          </a:prstGeom>
        </p:spPr>
      </p:pic>
      <p:pic>
        <p:nvPicPr>
          <p:cNvPr id="13" name="图形 12" descr="关闭">
            <a:extLst>
              <a:ext uri="{FF2B5EF4-FFF2-40B4-BE49-F238E27FC236}">
                <a16:creationId xmlns:a16="http://schemas.microsoft.com/office/drawing/2014/main" id="{12489405-79BA-8A4C-9E1E-DAEC65E96D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78489" y="6092636"/>
            <a:ext cx="708837" cy="70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9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这节课讲啥？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2118840" y="1550997"/>
            <a:ext cx="8538144" cy="6987719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什么是图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图的一些概念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spcBef>
                <a:spcPts val="100"/>
              </a:spcBef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图的存储结构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邻接表和邻接矩阵</a:t>
            </a: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图的遍历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最小生成树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最短路径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 和关键路径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800" dirty="0"/>
          </a:p>
          <a:p>
            <a:endParaRPr kumimoji="1" lang="en-US" altLang="zh-CN" sz="2800" dirty="0"/>
          </a:p>
          <a:p>
            <a:r>
              <a:rPr kumimoji="1" lang="en-US" altLang="zh-CN" sz="2800" dirty="0"/>
              <a:t>	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38558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有向图的极大连通子图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680185" y="2075861"/>
            <a:ext cx="4763386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在有向图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中，如果对于每一对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vj∈V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vi≠vj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，从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vj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和从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vj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都存在路径，则称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是强连通图。有向图中的极大强连通子图称做有向图的强连通分量。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1BEA82-FFA2-0049-BC85-CCAAA909D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2473" y="2128631"/>
            <a:ext cx="3130615" cy="23910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96C765E-732F-C546-8C8E-7AB9D5873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5881" y="4685290"/>
            <a:ext cx="1898812" cy="183389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2215422-14DA-BC44-9C30-F76E6483B4F8}"/>
              </a:ext>
            </a:extLst>
          </p:cNvPr>
          <p:cNvSpPr txBox="1"/>
          <p:nvPr/>
        </p:nvSpPr>
        <p:spPr>
          <a:xfrm>
            <a:off x="4103370" y="5487228"/>
            <a:ext cx="444441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请画出上图的极大连通图     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👉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147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连通图的生成树定义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680184" y="2022568"/>
            <a:ext cx="5415815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一个连通图的</a:t>
            </a:r>
            <a:r>
              <a:rPr kumimoji="1" lang="zh-CN" altLang="en-US" sz="24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生成树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是一个极小的连通子图，它含有图中全部的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个顶点，但只有足以构成一棵树的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n-1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条边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 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8DFC46-735C-5446-8FB3-C5C944A91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32" y="3842480"/>
            <a:ext cx="3135298" cy="29448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3D3F084-F70F-184B-AA0A-7D29C780C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358" y="1724186"/>
            <a:ext cx="2523998" cy="25042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416E1ED-4B9E-0142-949A-8F628B5E2B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2251" y="4484107"/>
            <a:ext cx="2523998" cy="230326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FDBA6E3-8D10-A345-B951-32EFC1A8C8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1007" y="4354729"/>
            <a:ext cx="2523998" cy="229634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7A130F9-9BB6-6040-8239-258350D6A158}"/>
              </a:ext>
            </a:extLst>
          </p:cNvPr>
          <p:cNvSpPr txBox="1"/>
          <p:nvPr/>
        </p:nvSpPr>
        <p:spPr>
          <a:xfrm>
            <a:off x="4540955" y="4272646"/>
            <a:ext cx="1629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生成树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👉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8567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有向树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1268668" y="1768836"/>
            <a:ext cx="9654663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如果一个有向图恰有一个顶点的入度为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，其余顶点的入度均为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，则是一个有向树。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对有向树的理解比较容易，所谓入度为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其实就相当于树中的根结点，其余顶点入度为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就是说树的非根结点的双亲只有一个。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851969B-6C6B-6E4B-9B1F-B01CB5A95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084" y="4308161"/>
            <a:ext cx="6944242" cy="254983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7606004-D77F-9644-A0C8-51109764688B}"/>
              </a:ext>
            </a:extLst>
          </p:cNvPr>
          <p:cNvSpPr txBox="1"/>
          <p:nvPr/>
        </p:nvSpPr>
        <p:spPr>
          <a:xfrm>
            <a:off x="1268668" y="4912242"/>
            <a:ext cx="2771704" cy="11350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可以分解为 图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和图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两棵有向树</a:t>
            </a:r>
          </a:p>
        </p:txBody>
      </p:sp>
    </p:spTree>
    <p:extLst>
      <p:ext uri="{BB962C8B-B14F-4D97-AF65-F5344CB8AC3E}">
        <p14:creationId xmlns:p14="http://schemas.microsoft.com/office/powerpoint/2010/main" val="3963225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7606004-D77F-9644-A0C8-51109764688B}"/>
              </a:ext>
            </a:extLst>
          </p:cNvPr>
          <p:cNvSpPr txBox="1"/>
          <p:nvPr/>
        </p:nvSpPr>
        <p:spPr>
          <a:xfrm>
            <a:off x="3402419" y="2658140"/>
            <a:ext cx="4295553" cy="58105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这么多概念，你是否已经晕了</a:t>
            </a:r>
          </a:p>
        </p:txBody>
      </p:sp>
    </p:spTree>
    <p:extLst>
      <p:ext uri="{BB962C8B-B14F-4D97-AF65-F5344CB8AC3E}">
        <p14:creationId xmlns:p14="http://schemas.microsoft.com/office/powerpoint/2010/main" val="710891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9942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41789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图的抽象结构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FFA42F4-B2A0-2E4E-9B34-A90CEB690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924" y="1332141"/>
            <a:ext cx="4045984" cy="381094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6125E63-1669-7942-8524-FD3978318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0924" y="5143088"/>
            <a:ext cx="4066907" cy="168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97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图的存储结构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1" y="2576591"/>
            <a:ext cx="98731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主要讲以下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种：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邻接矩阵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邻接表</a:t>
            </a:r>
          </a:p>
        </p:txBody>
      </p:sp>
    </p:spTree>
    <p:extLst>
      <p:ext uri="{BB962C8B-B14F-4D97-AF65-F5344CB8AC3E}">
        <p14:creationId xmlns:p14="http://schemas.microsoft.com/office/powerpoint/2010/main" val="3626272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邻接矩阵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1" y="2576591"/>
            <a:ext cx="9873121" cy="2601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图的邻接矩阵（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Adjacency Matrix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）存储方式是用两个数组来表示图。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一个一维数组存储图中顶点信息，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一个二维数组（称为邻接矩阵）存储图中的边或弧的信息。</a:t>
            </a:r>
          </a:p>
        </p:txBody>
      </p:sp>
    </p:spTree>
    <p:extLst>
      <p:ext uri="{BB962C8B-B14F-4D97-AF65-F5344CB8AC3E}">
        <p14:creationId xmlns:p14="http://schemas.microsoft.com/office/powerpoint/2010/main" val="3247797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无向图的邻接矩阵例子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BA96C4-9DE6-2547-B6F3-2637C02C4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04" y="3420758"/>
            <a:ext cx="6680200" cy="3287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D6D42DB-D2F1-EB46-8182-0C62E17C4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504" y="1905521"/>
            <a:ext cx="6680200" cy="13335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34C147D-87E0-1640-A022-6B86CC865A44}"/>
              </a:ext>
            </a:extLst>
          </p:cNvPr>
          <p:cNvSpPr txBox="1"/>
          <p:nvPr/>
        </p:nvSpPr>
        <p:spPr>
          <a:xfrm>
            <a:off x="7549116" y="5911703"/>
            <a:ext cx="4443411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注意，边的二维矩阵是个对称矩阵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2CA1770-1143-3F42-A321-475BEC2F39AF}"/>
              </a:ext>
            </a:extLst>
          </p:cNvPr>
          <p:cNvSpPr txBox="1"/>
          <p:nvPr/>
        </p:nvSpPr>
        <p:spPr>
          <a:xfrm>
            <a:off x="7272171" y="3223072"/>
            <a:ext cx="4720356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如何判断两顶点之间是有边的？</a:t>
            </a:r>
          </a:p>
        </p:txBody>
      </p:sp>
      <p:pic>
        <p:nvPicPr>
          <p:cNvPr id="11" name="图形 10" descr="有想法的人">
            <a:extLst>
              <a:ext uri="{FF2B5EF4-FFF2-40B4-BE49-F238E27FC236}">
                <a16:creationId xmlns:a16="http://schemas.microsoft.com/office/drawing/2014/main" id="{2A1997C4-58F9-E742-895C-323580D71D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72171" y="1885107"/>
            <a:ext cx="914400" cy="9144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D701CE1-F306-6348-88B5-69165039C313}"/>
              </a:ext>
            </a:extLst>
          </p:cNvPr>
          <p:cNvSpPr txBox="1"/>
          <p:nvPr/>
        </p:nvSpPr>
        <p:spPr>
          <a:xfrm>
            <a:off x="7272171" y="3986330"/>
            <a:ext cx="3934047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kumimoji="1" lang="en-US" altLang="zh-CN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如何计算一个顶点的度？</a:t>
            </a:r>
            <a:endParaRPr kumimoji="1" lang="en-US" altLang="zh-CN" sz="2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3AFE672-2021-E44A-B14C-F2730F3FA60E}"/>
              </a:ext>
            </a:extLst>
          </p:cNvPr>
          <p:cNvSpPr txBox="1"/>
          <p:nvPr/>
        </p:nvSpPr>
        <p:spPr>
          <a:xfrm>
            <a:off x="7272170" y="4800756"/>
            <a:ext cx="472035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kumimoji="1" lang="en-US" altLang="zh-CN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zh-CN" altLang="en-US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如何计算一个顶点的邻接点？</a:t>
            </a:r>
          </a:p>
        </p:txBody>
      </p:sp>
    </p:spTree>
    <p:extLst>
      <p:ext uri="{BB962C8B-B14F-4D97-AF65-F5344CB8AC3E}">
        <p14:creationId xmlns:p14="http://schemas.microsoft.com/office/powerpoint/2010/main" val="145625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2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有向图的邻接矩阵例子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6D42DB-D2F1-EB46-8182-0C62E17C4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04" y="1905521"/>
            <a:ext cx="6680200" cy="13335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2CA1770-1143-3F42-A321-475BEC2F39AF}"/>
              </a:ext>
            </a:extLst>
          </p:cNvPr>
          <p:cNvSpPr txBox="1"/>
          <p:nvPr/>
        </p:nvSpPr>
        <p:spPr>
          <a:xfrm>
            <a:off x="7272171" y="3223072"/>
            <a:ext cx="4720356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如何判断两顶点之间是有弧的？</a:t>
            </a:r>
          </a:p>
        </p:txBody>
      </p:sp>
      <p:pic>
        <p:nvPicPr>
          <p:cNvPr id="11" name="图形 10" descr="有想法的人">
            <a:extLst>
              <a:ext uri="{FF2B5EF4-FFF2-40B4-BE49-F238E27FC236}">
                <a16:creationId xmlns:a16="http://schemas.microsoft.com/office/drawing/2014/main" id="{2A1997C4-58F9-E742-895C-323580D71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72171" y="1885107"/>
            <a:ext cx="914400" cy="9144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D701CE1-F306-6348-88B5-69165039C313}"/>
              </a:ext>
            </a:extLst>
          </p:cNvPr>
          <p:cNvSpPr txBox="1"/>
          <p:nvPr/>
        </p:nvSpPr>
        <p:spPr>
          <a:xfrm>
            <a:off x="7272171" y="3986330"/>
            <a:ext cx="3934047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kumimoji="1" lang="en-US" altLang="zh-CN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如何计算一个顶点的度？</a:t>
            </a:r>
            <a:endParaRPr kumimoji="1" lang="en-US" altLang="zh-CN" sz="2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3AFE672-2021-E44A-B14C-F2730F3FA60E}"/>
              </a:ext>
            </a:extLst>
          </p:cNvPr>
          <p:cNvSpPr txBox="1"/>
          <p:nvPr/>
        </p:nvSpPr>
        <p:spPr>
          <a:xfrm>
            <a:off x="7272170" y="4800756"/>
            <a:ext cx="472035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kumimoji="1" lang="en-US" altLang="zh-CN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zh-CN" altLang="en-US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如何计算一个顶点的邻接点？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3168137-87BD-864D-993D-878A8DA7C4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504" y="3255654"/>
            <a:ext cx="6680200" cy="336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2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51877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2" y="2417896"/>
            <a:ext cx="8261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由顶点和顶点间边构成的集合，一般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表示图 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G=(V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E),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代表顶点集合，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代表图中的边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EFC4C1D-ECA4-5B4B-A241-92DFA4F89344}"/>
              </a:ext>
            </a:extLst>
          </p:cNvPr>
          <p:cNvSpPr txBox="1"/>
          <p:nvPr/>
        </p:nvSpPr>
        <p:spPr>
          <a:xfrm>
            <a:off x="540000" y="1800000"/>
            <a:ext cx="1070042" cy="5426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定义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9C8C400-7A85-3741-BF29-66BF46D8F1C8}"/>
              </a:ext>
            </a:extLst>
          </p:cNvPr>
          <p:cNvSpPr/>
          <p:nvPr/>
        </p:nvSpPr>
        <p:spPr>
          <a:xfrm>
            <a:off x="5739393" y="3919727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b</a:t>
            </a:r>
            <a:endParaRPr kumimoji="1"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9731F5E-081B-5A4B-A564-4ACDAD96330D}"/>
              </a:ext>
            </a:extLst>
          </p:cNvPr>
          <p:cNvSpPr/>
          <p:nvPr/>
        </p:nvSpPr>
        <p:spPr>
          <a:xfrm>
            <a:off x="4346526" y="4068582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EF2C983-2D9E-074A-8FBA-6DC86C7BD245}"/>
              </a:ext>
            </a:extLst>
          </p:cNvPr>
          <p:cNvSpPr/>
          <p:nvPr/>
        </p:nvSpPr>
        <p:spPr>
          <a:xfrm>
            <a:off x="7443094" y="3536954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</a:t>
            </a:r>
            <a:endParaRPr kumimoji="1"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8D5D8CD-7456-BC40-93C0-5042D265EE72}"/>
              </a:ext>
            </a:extLst>
          </p:cNvPr>
          <p:cNvSpPr/>
          <p:nvPr/>
        </p:nvSpPr>
        <p:spPr>
          <a:xfrm>
            <a:off x="5399149" y="5158005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</a:t>
            </a:r>
            <a:endParaRPr kumimoji="1"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A7933A4-658A-F74C-AD7F-53E4404ECBAD}"/>
              </a:ext>
            </a:extLst>
          </p:cNvPr>
          <p:cNvSpPr/>
          <p:nvPr/>
        </p:nvSpPr>
        <p:spPr>
          <a:xfrm>
            <a:off x="4824990" y="5980709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f</a:t>
            </a:r>
            <a:endParaRPr kumimoji="1"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1BAE2273-E95C-9B45-88BE-7CD08D69EA76}"/>
              </a:ext>
            </a:extLst>
          </p:cNvPr>
          <p:cNvSpPr/>
          <p:nvPr/>
        </p:nvSpPr>
        <p:spPr>
          <a:xfrm>
            <a:off x="6521608" y="6198676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</a:t>
            </a:r>
            <a:endParaRPr kumimoji="1"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22B3D4B7-E963-AC48-9192-DC019EB5F516}"/>
              </a:ext>
            </a:extLst>
          </p:cNvPr>
          <p:cNvSpPr/>
          <p:nvPr/>
        </p:nvSpPr>
        <p:spPr>
          <a:xfrm>
            <a:off x="7033414" y="5050323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e</a:t>
            </a:r>
            <a:endParaRPr kumimoji="1" lang="zh-CN" altLang="en-US" dirty="0"/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76EFAB00-1623-9841-98FA-619F30EA9447}"/>
              </a:ext>
            </a:extLst>
          </p:cNvPr>
          <p:cNvCxnSpPr>
            <a:stCxn id="11" idx="6"/>
            <a:endCxn id="10" idx="2"/>
          </p:cNvCxnSpPr>
          <p:nvPr/>
        </p:nvCxnSpPr>
        <p:spPr>
          <a:xfrm flipV="1">
            <a:off x="4878154" y="4185541"/>
            <a:ext cx="861239" cy="148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5A03F53F-4A3F-E040-9628-946EF4BCDF49}"/>
              </a:ext>
            </a:extLst>
          </p:cNvPr>
          <p:cNvCxnSpPr>
            <a:stCxn id="10" idx="6"/>
            <a:endCxn id="12" idx="3"/>
          </p:cNvCxnSpPr>
          <p:nvPr/>
        </p:nvCxnSpPr>
        <p:spPr>
          <a:xfrm flipV="1">
            <a:off x="6271021" y="3990727"/>
            <a:ext cx="1249928" cy="194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8A6A566C-ABF3-0642-B667-62964BF498A1}"/>
              </a:ext>
            </a:extLst>
          </p:cNvPr>
          <p:cNvCxnSpPr>
            <a:stCxn id="12" idx="4"/>
            <a:endCxn id="16" idx="0"/>
          </p:cNvCxnSpPr>
          <p:nvPr/>
        </p:nvCxnSpPr>
        <p:spPr>
          <a:xfrm flipH="1">
            <a:off x="7299228" y="4068582"/>
            <a:ext cx="409680" cy="981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2C0E20C1-4443-E140-A291-D9C9F4B9ABAC}"/>
              </a:ext>
            </a:extLst>
          </p:cNvPr>
          <p:cNvCxnSpPr>
            <a:stCxn id="11" idx="5"/>
          </p:cNvCxnSpPr>
          <p:nvPr/>
        </p:nvCxnSpPr>
        <p:spPr>
          <a:xfrm>
            <a:off x="4800299" y="4522355"/>
            <a:ext cx="864664" cy="7937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B2F2AF3B-F1A4-1A4B-A094-2781D926F563}"/>
              </a:ext>
            </a:extLst>
          </p:cNvPr>
          <p:cNvCxnSpPr>
            <a:stCxn id="10" idx="4"/>
            <a:endCxn id="13" idx="0"/>
          </p:cNvCxnSpPr>
          <p:nvPr/>
        </p:nvCxnSpPr>
        <p:spPr>
          <a:xfrm flipH="1">
            <a:off x="5664963" y="4451355"/>
            <a:ext cx="340244" cy="706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69CF08A1-D7D1-FF40-A5B5-C2FDB1C2FB90}"/>
              </a:ext>
            </a:extLst>
          </p:cNvPr>
          <p:cNvCxnSpPr>
            <a:stCxn id="10" idx="4"/>
            <a:endCxn id="16" idx="1"/>
          </p:cNvCxnSpPr>
          <p:nvPr/>
        </p:nvCxnSpPr>
        <p:spPr>
          <a:xfrm>
            <a:off x="6005207" y="4451355"/>
            <a:ext cx="1106062" cy="676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9634919B-D387-9943-BFD5-62AAF76F8707}"/>
              </a:ext>
            </a:extLst>
          </p:cNvPr>
          <p:cNvCxnSpPr>
            <a:stCxn id="13" idx="6"/>
          </p:cNvCxnSpPr>
          <p:nvPr/>
        </p:nvCxnSpPr>
        <p:spPr>
          <a:xfrm flipV="1">
            <a:off x="5930777" y="5199178"/>
            <a:ext cx="1102637" cy="224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ADE94ECE-C849-BA44-AB05-36DF0123CBF2}"/>
              </a:ext>
            </a:extLst>
          </p:cNvPr>
          <p:cNvCxnSpPr>
            <a:stCxn id="11" idx="4"/>
            <a:endCxn id="14" idx="1"/>
          </p:cNvCxnSpPr>
          <p:nvPr/>
        </p:nvCxnSpPr>
        <p:spPr>
          <a:xfrm>
            <a:off x="4612340" y="4600210"/>
            <a:ext cx="290505" cy="1458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0FA6EB26-A9F8-D145-A5FB-A4761AC59BB0}"/>
              </a:ext>
            </a:extLst>
          </p:cNvPr>
          <p:cNvCxnSpPr>
            <a:stCxn id="14" idx="6"/>
            <a:endCxn id="15" idx="2"/>
          </p:cNvCxnSpPr>
          <p:nvPr/>
        </p:nvCxnSpPr>
        <p:spPr>
          <a:xfrm>
            <a:off x="5356618" y="6246523"/>
            <a:ext cx="1164990" cy="217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D71A165D-6E41-FB48-A18B-1E7EC7E16706}"/>
              </a:ext>
            </a:extLst>
          </p:cNvPr>
          <p:cNvCxnSpPr>
            <a:stCxn id="16" idx="4"/>
            <a:endCxn id="15" idx="7"/>
          </p:cNvCxnSpPr>
          <p:nvPr/>
        </p:nvCxnSpPr>
        <p:spPr>
          <a:xfrm flipH="1">
            <a:off x="6975381" y="5581951"/>
            <a:ext cx="323847" cy="694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F888FBE8-C817-8449-8B85-A66557A4EB7D}"/>
              </a:ext>
            </a:extLst>
          </p:cNvPr>
          <p:cNvCxnSpPr>
            <a:stCxn id="13" idx="5"/>
            <a:endCxn id="15" idx="1"/>
          </p:cNvCxnSpPr>
          <p:nvPr/>
        </p:nvCxnSpPr>
        <p:spPr>
          <a:xfrm>
            <a:off x="5852922" y="5611778"/>
            <a:ext cx="746541" cy="664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474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带权重的邻接矩阵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681E8C5-2090-9246-8C1A-90E7F774E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04" y="2836555"/>
            <a:ext cx="6845300" cy="3390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A4045F4-DF3E-C842-BA2C-612C561073C3}"/>
              </a:ext>
            </a:extLst>
          </p:cNvPr>
          <p:cNvSpPr txBox="1"/>
          <p:nvPr/>
        </p:nvSpPr>
        <p:spPr>
          <a:xfrm>
            <a:off x="8059478" y="3186082"/>
            <a:ext cx="38277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∞表示不可直接到达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因为权重可以为负值，所以不能用负数来代表“不可达”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中有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Integer.MAX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个字节整数的最大值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7797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创建邻接矩阵示例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33B494-D97C-2A47-97DB-08EBAD9AE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870" y="2606009"/>
            <a:ext cx="2794000" cy="3162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420E11D-1CDC-E94A-BBBC-156185528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142" y="1516319"/>
            <a:ext cx="4236924" cy="534168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723BCE3-97FD-644E-954A-CC1641545C23}"/>
              </a:ext>
            </a:extLst>
          </p:cNvPr>
          <p:cNvSpPr txBox="1"/>
          <p:nvPr/>
        </p:nvSpPr>
        <p:spPr>
          <a:xfrm>
            <a:off x="9696893" y="3997842"/>
            <a:ext cx="2232837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时间复杂度为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O(n</a:t>
            </a:r>
            <a:r>
              <a:rPr kumimoji="1" lang="en-US" altLang="zh-CN" sz="2400" baseline="30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3387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邻接矩阵的一些问题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524981" y="2019066"/>
            <a:ext cx="9873121" cy="1308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假如这个矩阵是个稀疏矩阵，空间浪费很大。这是顺序存储，预先分配空间这个特点必有的缺陷。所以，要不试试链式存储？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7247B5D-2C33-4D43-8EC3-F7ABC084F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652" y="3327886"/>
            <a:ext cx="65405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726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397390" y="2023698"/>
            <a:ext cx="9873121" cy="4540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 图中</a:t>
            </a:r>
            <a:r>
              <a:rPr kumimoji="1"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Microsoft YaHei" panose="020B0503020204020204" pitchFamily="34" charset="-122"/>
              </a:rPr>
              <a:t>顶点用一个一维数组存储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，当然，顶点也可以用单链表来存储，不过数组可以较容易地读取顶点信息，更加方便。另外，对于顶点数组中，每个数据元素还需要存储指向第一个邻接点的指针，以便于查找该顶点的边信息。</a:t>
            </a: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 图中</a:t>
            </a:r>
            <a:r>
              <a:rPr kumimoji="1"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Microsoft YaHei" panose="020B0503020204020204" pitchFamily="34" charset="-122"/>
              </a:rPr>
              <a:t>每个顶点</a:t>
            </a:r>
            <a:r>
              <a:rPr kumimoji="1" lang="en-US" altLang="zh-CN" sz="2800" dirty="0">
                <a:solidFill>
                  <a:schemeClr val="accent2"/>
                </a:solidFill>
                <a:latin typeface="微软雅黑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Microsoft YaHei" panose="020B0503020204020204" pitchFamily="34" charset="-122"/>
              </a:rPr>
              <a:t>的所有邻接点构成一个线性表，由于邻接点的个数不定，所以用单链表存储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，无向图称为顶点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的边表，有向图则称为顶点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作为弧尾的出边表。</a:t>
            </a:r>
          </a:p>
        </p:txBody>
      </p:sp>
    </p:spTree>
    <p:extLst>
      <p:ext uri="{BB962C8B-B14F-4D97-AF65-F5344CB8AC3E}">
        <p14:creationId xmlns:p14="http://schemas.microsoft.com/office/powerpoint/2010/main" val="2203126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315343" y="431988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无向图邻接表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133D41-AD1D-2E4B-A157-B85F3C930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836" y="2315534"/>
            <a:ext cx="9808328" cy="321339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AC7D2C8-5472-354C-AB3D-5AA5B61189C4}"/>
              </a:ext>
            </a:extLst>
          </p:cNvPr>
          <p:cNvSpPr txBox="1"/>
          <p:nvPr/>
        </p:nvSpPr>
        <p:spPr>
          <a:xfrm>
            <a:off x="4678325" y="5996622"/>
            <a:ext cx="95693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数组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B1CB57-1663-D44F-821C-969DCF49F328}"/>
              </a:ext>
            </a:extLst>
          </p:cNvPr>
          <p:cNvSpPr txBox="1"/>
          <p:nvPr/>
        </p:nvSpPr>
        <p:spPr>
          <a:xfrm>
            <a:off x="6556747" y="5990593"/>
            <a:ext cx="95693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链表</a:t>
            </a: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8027A260-A7CE-2A47-B0E6-B5AB25EE1434}"/>
              </a:ext>
            </a:extLst>
          </p:cNvPr>
          <p:cNvCxnSpPr>
            <a:cxnSpLocks/>
          </p:cNvCxnSpPr>
          <p:nvPr/>
        </p:nvCxnSpPr>
        <p:spPr>
          <a:xfrm flipV="1">
            <a:off x="5156790" y="5266547"/>
            <a:ext cx="0" cy="724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4E84C4F0-7047-9A4F-AD84-7EA17EFF0007}"/>
              </a:ext>
            </a:extLst>
          </p:cNvPr>
          <p:cNvSpPr txBox="1"/>
          <p:nvPr/>
        </p:nvSpPr>
        <p:spPr>
          <a:xfrm>
            <a:off x="4678325" y="1589255"/>
            <a:ext cx="219030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存放此顶点相邻的顶点链表的头结点</a:t>
            </a: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96129A5-AD19-A142-809B-24E7E3784C00}"/>
              </a:ext>
            </a:extLst>
          </p:cNvPr>
          <p:cNvCxnSpPr>
            <a:stCxn id="13" idx="2"/>
          </p:cNvCxnSpPr>
          <p:nvPr/>
        </p:nvCxnSpPr>
        <p:spPr>
          <a:xfrm flipH="1">
            <a:off x="5465135" y="2235586"/>
            <a:ext cx="308342" cy="1017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F58FA42A-E6B5-8642-8DBE-B6B4F7447D51}"/>
              </a:ext>
            </a:extLst>
          </p:cNvPr>
          <p:cNvSpPr txBox="1"/>
          <p:nvPr/>
        </p:nvSpPr>
        <p:spPr>
          <a:xfrm>
            <a:off x="8208335" y="1589255"/>
            <a:ext cx="219030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单链表结点由顶点名</a:t>
            </a:r>
            <a:r>
              <a:rPr kumimoji="1" lang="en-US" altLang="zh-CN" dirty="0">
                <a:solidFill>
                  <a:schemeClr val="bg1"/>
                </a:solidFill>
              </a:rPr>
              <a:t>+next</a:t>
            </a:r>
            <a:r>
              <a:rPr kumimoji="1" lang="zh-CN" altLang="en-US" dirty="0">
                <a:solidFill>
                  <a:schemeClr val="bg1"/>
                </a:solidFill>
              </a:rPr>
              <a:t>指针组成</a:t>
            </a: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0C172698-0F96-1544-AC83-D358EE6DB738}"/>
              </a:ext>
            </a:extLst>
          </p:cNvPr>
          <p:cNvCxnSpPr>
            <a:stCxn id="16" idx="2"/>
          </p:cNvCxnSpPr>
          <p:nvPr/>
        </p:nvCxnSpPr>
        <p:spPr>
          <a:xfrm flipH="1">
            <a:off x="8527312" y="2235586"/>
            <a:ext cx="776175" cy="699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BB389EE5-4899-5C46-9C98-26E5236C8182}"/>
              </a:ext>
            </a:extLst>
          </p:cNvPr>
          <p:cNvSpPr/>
          <p:nvPr/>
        </p:nvSpPr>
        <p:spPr>
          <a:xfrm>
            <a:off x="6096000" y="2585086"/>
            <a:ext cx="4579088" cy="109126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82E66C92-C20A-B049-BCC7-9BC4913717A0}"/>
              </a:ext>
            </a:extLst>
          </p:cNvPr>
          <p:cNvCxnSpPr>
            <a:stCxn id="6" idx="0"/>
          </p:cNvCxnSpPr>
          <p:nvPr/>
        </p:nvCxnSpPr>
        <p:spPr>
          <a:xfrm flipV="1">
            <a:off x="7035212" y="3676354"/>
            <a:ext cx="1043264" cy="2314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223547D1-BADA-FB4A-94A0-F44336DCFEC7}"/>
              </a:ext>
            </a:extLst>
          </p:cNvPr>
          <p:cNvSpPr/>
          <p:nvPr/>
        </p:nvSpPr>
        <p:spPr>
          <a:xfrm>
            <a:off x="4113525" y="2703280"/>
            <a:ext cx="1982476" cy="256326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5850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3" grpId="0" animBg="1"/>
      <p:bldP spid="16" grpId="0" animBg="1"/>
      <p:bldP spid="20" grpId="0" animBg="1"/>
      <p:bldP spid="2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315343" y="431988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有向图邻接表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4C7DEFC-F275-B547-9DB8-A258CE928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39" y="2086222"/>
            <a:ext cx="9044100" cy="335873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4CCC7A1-9ED3-AB47-B09E-F5D639C744DF}"/>
              </a:ext>
            </a:extLst>
          </p:cNvPr>
          <p:cNvSpPr txBox="1"/>
          <p:nvPr/>
        </p:nvSpPr>
        <p:spPr>
          <a:xfrm>
            <a:off x="4678325" y="5996622"/>
            <a:ext cx="95693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数组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0A78467-8CD1-A541-BE79-175D2A816062}"/>
              </a:ext>
            </a:extLst>
          </p:cNvPr>
          <p:cNvSpPr txBox="1"/>
          <p:nvPr/>
        </p:nvSpPr>
        <p:spPr>
          <a:xfrm>
            <a:off x="5911699" y="5990593"/>
            <a:ext cx="95693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链表</a:t>
            </a: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52392E6A-D0F1-B84E-91E0-636872F71F8D}"/>
              </a:ext>
            </a:extLst>
          </p:cNvPr>
          <p:cNvCxnSpPr>
            <a:cxnSpLocks/>
          </p:cNvCxnSpPr>
          <p:nvPr/>
        </p:nvCxnSpPr>
        <p:spPr>
          <a:xfrm flipV="1">
            <a:off x="5156790" y="5266547"/>
            <a:ext cx="0" cy="724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2A182111-F9EC-F14A-93FD-0E3807BBACEE}"/>
              </a:ext>
            </a:extLst>
          </p:cNvPr>
          <p:cNvSpPr txBox="1"/>
          <p:nvPr/>
        </p:nvSpPr>
        <p:spPr>
          <a:xfrm>
            <a:off x="4678325" y="1589255"/>
            <a:ext cx="219030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存放此顶点相邻的顶点链表的头结点</a:t>
            </a: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461685A8-1CF9-EE42-B21B-7A5C8622F42F}"/>
              </a:ext>
            </a:extLst>
          </p:cNvPr>
          <p:cNvCxnSpPr>
            <a:stCxn id="25" idx="2"/>
          </p:cNvCxnSpPr>
          <p:nvPr/>
        </p:nvCxnSpPr>
        <p:spPr>
          <a:xfrm flipH="1">
            <a:off x="5465135" y="2235586"/>
            <a:ext cx="308342" cy="1017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709C01EA-0F7C-6348-8423-80D2419EBC22}"/>
              </a:ext>
            </a:extLst>
          </p:cNvPr>
          <p:cNvSpPr txBox="1"/>
          <p:nvPr/>
        </p:nvSpPr>
        <p:spPr>
          <a:xfrm>
            <a:off x="7191152" y="1567346"/>
            <a:ext cx="219030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单链表结点由顶点名</a:t>
            </a:r>
            <a:r>
              <a:rPr kumimoji="1" lang="en-US" altLang="zh-CN" dirty="0">
                <a:solidFill>
                  <a:schemeClr val="bg1"/>
                </a:solidFill>
              </a:rPr>
              <a:t>+next</a:t>
            </a:r>
            <a:r>
              <a:rPr kumimoji="1" lang="zh-CN" altLang="en-US" dirty="0">
                <a:solidFill>
                  <a:schemeClr val="bg1"/>
                </a:solidFill>
              </a:rPr>
              <a:t>指针组成</a:t>
            </a:r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BBA97AA0-7827-CA44-B360-078307E847A1}"/>
              </a:ext>
            </a:extLst>
          </p:cNvPr>
          <p:cNvCxnSpPr>
            <a:stCxn id="27" idx="2"/>
          </p:cNvCxnSpPr>
          <p:nvPr/>
        </p:nvCxnSpPr>
        <p:spPr>
          <a:xfrm flipH="1">
            <a:off x="7510129" y="2213677"/>
            <a:ext cx="776175" cy="699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E3F4E3B8-F9D9-2641-B247-1E24FEEF99D5}"/>
              </a:ext>
            </a:extLst>
          </p:cNvPr>
          <p:cNvSpPr/>
          <p:nvPr/>
        </p:nvSpPr>
        <p:spPr>
          <a:xfrm>
            <a:off x="6096000" y="2585086"/>
            <a:ext cx="2055960" cy="84391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7A63BDD1-B958-C94A-B52F-FC909912CB17}"/>
              </a:ext>
            </a:extLst>
          </p:cNvPr>
          <p:cNvCxnSpPr>
            <a:cxnSpLocks/>
          </p:cNvCxnSpPr>
          <p:nvPr/>
        </p:nvCxnSpPr>
        <p:spPr>
          <a:xfrm flipV="1">
            <a:off x="6200056" y="3620485"/>
            <a:ext cx="1043264" cy="2314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458F86E6-0C54-A74F-99BD-708D25F2AFA6}"/>
              </a:ext>
            </a:extLst>
          </p:cNvPr>
          <p:cNvSpPr/>
          <p:nvPr/>
        </p:nvSpPr>
        <p:spPr>
          <a:xfrm>
            <a:off x="4113525" y="2703280"/>
            <a:ext cx="1982476" cy="256326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349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5" grpId="0" animBg="1"/>
      <p:bldP spid="27" grpId="0" animBg="1"/>
      <p:bldP spid="29" grpId="0" animBg="1"/>
      <p:bldP spid="3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带权重的图邻接表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7D9441-39BD-A849-8ECB-966240562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44" y="2368253"/>
            <a:ext cx="6561129" cy="24366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5311E2D-6B7D-1A4D-BF66-39810D88E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4319" y="2368253"/>
            <a:ext cx="4737100" cy="3009900"/>
          </a:xfrm>
          <a:prstGeom prst="rect">
            <a:avLst/>
          </a:prstGeom>
        </p:spPr>
      </p:pic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DADD8EE8-018D-9142-A6B7-8E4DD93836FF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3687308" y="4804881"/>
            <a:ext cx="1" cy="417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B98BB214-77EC-FB4D-8521-C2100811E08E}"/>
              </a:ext>
            </a:extLst>
          </p:cNvPr>
          <p:cNvCxnSpPr/>
          <p:nvPr/>
        </p:nvCxnSpPr>
        <p:spPr>
          <a:xfrm flipV="1">
            <a:off x="5226579" y="4804880"/>
            <a:ext cx="1" cy="417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853E839-AD49-F149-A072-3E26E3D41FF7}"/>
              </a:ext>
            </a:extLst>
          </p:cNvPr>
          <p:cNvSpPr txBox="1"/>
          <p:nvPr/>
        </p:nvSpPr>
        <p:spPr>
          <a:xfrm>
            <a:off x="8016949" y="5684156"/>
            <a:ext cx="3274828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逆邻接表方便计算顶点的入度</a:t>
            </a:r>
          </a:p>
        </p:txBody>
      </p:sp>
    </p:spTree>
    <p:extLst>
      <p:ext uri="{BB962C8B-B14F-4D97-AF65-F5344CB8AC3E}">
        <p14:creationId xmlns:p14="http://schemas.microsoft.com/office/powerpoint/2010/main" val="15381265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315343" y="431988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带权重图的邻接表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C3C9F3-D777-4A42-B4F8-1FECB5C50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63" y="2112273"/>
            <a:ext cx="9949808" cy="3665719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9A2AB235-B173-524C-8F42-DBC31055AF20}"/>
              </a:ext>
            </a:extLst>
          </p:cNvPr>
          <p:cNvSpPr txBox="1"/>
          <p:nvPr/>
        </p:nvSpPr>
        <p:spPr>
          <a:xfrm>
            <a:off x="7580849" y="1612485"/>
            <a:ext cx="347587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单链表结点由顶点名</a:t>
            </a:r>
            <a:r>
              <a:rPr kumimoji="1" lang="en-US" altLang="zh-CN" dirty="0">
                <a:solidFill>
                  <a:schemeClr val="bg1"/>
                </a:solidFill>
              </a:rPr>
              <a:t>+</a:t>
            </a:r>
            <a:r>
              <a:rPr kumimoji="1" lang="zh-CN" altLang="en-US" dirty="0">
                <a:solidFill>
                  <a:schemeClr val="bg1"/>
                </a:solidFill>
              </a:rPr>
              <a:t>权重</a:t>
            </a:r>
            <a:r>
              <a:rPr kumimoji="1" lang="en-US" altLang="zh-CN" dirty="0">
                <a:solidFill>
                  <a:schemeClr val="bg1"/>
                </a:solidFill>
              </a:rPr>
              <a:t>+next</a:t>
            </a:r>
            <a:r>
              <a:rPr kumimoji="1" lang="zh-CN" altLang="en-US" dirty="0">
                <a:solidFill>
                  <a:schemeClr val="bg1"/>
                </a:solidFill>
              </a:rPr>
              <a:t>指针</a:t>
            </a:r>
            <a:r>
              <a:rPr kumimoji="1" lang="en-US" altLang="zh-CN" dirty="0">
                <a:solidFill>
                  <a:schemeClr val="bg1"/>
                </a:solidFill>
              </a:rPr>
              <a:t>3</a:t>
            </a:r>
            <a:r>
              <a:rPr kumimoji="1" lang="zh-CN" altLang="en-US" dirty="0">
                <a:solidFill>
                  <a:schemeClr val="bg1"/>
                </a:solidFill>
              </a:rPr>
              <a:t>部分组成</a:t>
            </a: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62536F96-11E6-2941-A580-2AC2B1B93F2F}"/>
              </a:ext>
            </a:extLst>
          </p:cNvPr>
          <p:cNvCxnSpPr>
            <a:cxnSpLocks/>
          </p:cNvCxnSpPr>
          <p:nvPr/>
        </p:nvCxnSpPr>
        <p:spPr>
          <a:xfrm flipH="1">
            <a:off x="7653106" y="2112273"/>
            <a:ext cx="776175" cy="699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>
            <a:extLst>
              <a:ext uri="{FF2B5EF4-FFF2-40B4-BE49-F238E27FC236}">
                <a16:creationId xmlns:a16="http://schemas.microsoft.com/office/drawing/2014/main" id="{93063A41-C09E-FC46-B49B-B89D9F723395}"/>
              </a:ext>
            </a:extLst>
          </p:cNvPr>
          <p:cNvSpPr/>
          <p:nvPr/>
        </p:nvSpPr>
        <p:spPr>
          <a:xfrm>
            <a:off x="6096000" y="2585086"/>
            <a:ext cx="2190304" cy="84391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101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图的遍历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C500E3-F93F-FB41-9D4B-63D9EE0E10E3}"/>
              </a:ext>
            </a:extLst>
          </p:cNvPr>
          <p:cNvSpPr txBox="1"/>
          <p:nvPr/>
        </p:nvSpPr>
        <p:spPr>
          <a:xfrm>
            <a:off x="2054352" y="2360428"/>
            <a:ext cx="8471881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深度优先遍历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Depth_First_Search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广度优先（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Breadth_First_Search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请参照二叉树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先序遍历理解深度遍历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层次遍历理解广度优先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15313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深度优先遍历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00C3FD-70E4-9942-BA49-BE2DB4EE9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07" y="1802218"/>
            <a:ext cx="6756400" cy="4572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F3F2D2A-FCE7-7A43-9548-D2E15525A52B}"/>
              </a:ext>
            </a:extLst>
          </p:cNvPr>
          <p:cNvSpPr txBox="1"/>
          <p:nvPr/>
        </p:nvSpPr>
        <p:spPr>
          <a:xfrm>
            <a:off x="7464056" y="3429000"/>
            <a:ext cx="41153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右图即一种深度遍历的方式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B-&gt;C-&gt;D-&gt;E-&gt;F-&gt;G-&gt;H-&gt;I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类似于树的先序遍历先序，可以用栈来实现。</a:t>
            </a:r>
          </a:p>
        </p:txBody>
      </p:sp>
    </p:spTree>
    <p:extLst>
      <p:ext uri="{BB962C8B-B14F-4D97-AF65-F5344CB8AC3E}">
        <p14:creationId xmlns:p14="http://schemas.microsoft.com/office/powerpoint/2010/main" val="1981531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02673"/>
            <a:ext cx="9188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图的不同之处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2" y="2618509"/>
            <a:ext cx="10235594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单链表实现的 线性表，树等数据结构中，我们称数据元素为结点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(Node)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，在图中称为顶点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(Vertex)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图中不允许没有顶点，但线性表，树等可以是空的。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图中任意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个结点都可能存在“关系”，这个关系用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顶点间的连线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表示。</a:t>
            </a:r>
          </a:p>
        </p:txBody>
      </p:sp>
    </p:spTree>
    <p:extLst>
      <p:ext uri="{BB962C8B-B14F-4D97-AF65-F5344CB8AC3E}">
        <p14:creationId xmlns:p14="http://schemas.microsoft.com/office/powerpoint/2010/main" val="10222836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广度优先遍历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D46BFC5-E08E-CC4E-AAE9-7AA5861D0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05" y="2844209"/>
            <a:ext cx="3568700" cy="2743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D2D4C3F-9E2C-144F-82BB-042365E8C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393" y="2417526"/>
            <a:ext cx="45847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313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两种遍历比较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DF8AAF1-F78E-044A-865C-4FD01A11C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020" y="2311104"/>
            <a:ext cx="6653960" cy="345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3921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图的遍历总结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C500E3-F93F-FB41-9D4B-63D9EE0E10E3}"/>
              </a:ext>
            </a:extLst>
          </p:cNvPr>
          <p:cNvSpPr txBox="1"/>
          <p:nvPr/>
        </p:nvSpPr>
        <p:spPr>
          <a:xfrm>
            <a:off x="2054352" y="2861473"/>
            <a:ext cx="8471881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深度优先遍历 和树的 先序遍历类似，用栈实现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广度优先和树的层次遍历类似，用队列实现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它们是面试求职最常被考得的知识点之一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0020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扩展：图的遍历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C500E3-F93F-FB41-9D4B-63D9EE0E10E3}"/>
              </a:ext>
            </a:extLst>
          </p:cNvPr>
          <p:cNvSpPr txBox="1"/>
          <p:nvPr/>
        </p:nvSpPr>
        <p:spPr>
          <a:xfrm>
            <a:off x="743641" y="1743085"/>
            <a:ext cx="10704718" cy="445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对于深度和广度而言，已经不是简单的算法实现问题，完全可以上升到方法论的角度：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你求学可以博览群书、不求甚解（广度），也可以深钻细研、鞭辟入里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深度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你旅游是走马观花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                         还是深度体验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你交友是四海之内皆兄弟（广度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             还是人生得一知己足矣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其实都无对错之分，深度和广度是既矛盾又统一的两个方面，偏颇都不可取，望同学们自己慢慢体会</a:t>
            </a:r>
          </a:p>
        </p:txBody>
      </p:sp>
    </p:spTree>
    <p:extLst>
      <p:ext uri="{BB962C8B-B14F-4D97-AF65-F5344CB8AC3E}">
        <p14:creationId xmlns:p14="http://schemas.microsoft.com/office/powerpoint/2010/main" val="4229066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最小生成树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BF8727-2165-FD40-B4D8-044B531C5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9596" y="1549217"/>
            <a:ext cx="7552808" cy="534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150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最小生成树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5B9D31D-6AC9-FF4A-9D5F-82F9FDDB4F2E}"/>
              </a:ext>
            </a:extLst>
          </p:cNvPr>
          <p:cNvSpPr txBox="1"/>
          <p:nvPr/>
        </p:nvSpPr>
        <p:spPr>
          <a:xfrm>
            <a:off x="1928846" y="3429000"/>
            <a:ext cx="9258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临安校区有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栋楼，需要搭建校园网，让每一幢楼之间都可以通过网线连接起来，但网线总长度尽量短，请问怎么布线给学校省钱？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20210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最小生成树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5B9D31D-6AC9-FF4A-9D5F-82F9FDDB4F2E}"/>
              </a:ext>
            </a:extLst>
          </p:cNvPr>
          <p:cNvSpPr txBox="1"/>
          <p:nvPr/>
        </p:nvSpPr>
        <p:spPr>
          <a:xfrm>
            <a:off x="2054352" y="1998921"/>
            <a:ext cx="9258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先把学校的每栋楼简化为顶点，边长的权重为每栋楼之间距离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(10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米为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单位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。于是一个铺网线的问题就简化为一个图的算法问题。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710E0C-5E36-E947-A66B-13A27BEAC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609" y="3108498"/>
            <a:ext cx="3975474" cy="334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838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你想选哪种方案？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1A568A9-CC0E-2344-9E14-B23A30A1FBDF}"/>
              </a:ext>
            </a:extLst>
          </p:cNvPr>
          <p:cNvSpPr txBox="1"/>
          <p:nvPr/>
        </p:nvSpPr>
        <p:spPr>
          <a:xfrm>
            <a:off x="3850856" y="6139780"/>
            <a:ext cx="4614239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黑色加粗的线连接起所有的顶点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59A8FB-E5B7-0543-B683-F9BE54989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52" y="2195232"/>
            <a:ext cx="3276600" cy="27051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915EB80-957E-A743-8FB9-34D964FEE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802" y="5260597"/>
            <a:ext cx="2451100" cy="5715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A5F5469-2233-FA4C-A545-6844E0814C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6750" y="2082800"/>
            <a:ext cx="3238500" cy="26924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2274B4E-3208-C542-85C6-B06D46E416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1786" y="5260597"/>
            <a:ext cx="2425700" cy="635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93E0945-AAA7-D640-812C-592FE9B175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5095" y="2082800"/>
            <a:ext cx="3175000" cy="26924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3AD3DC1-CAD2-B142-A590-33E78938BE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2105" y="5171740"/>
            <a:ext cx="24257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7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最小生成树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5B9D31D-6AC9-FF4A-9D5F-82F9FDDB4F2E}"/>
              </a:ext>
            </a:extLst>
          </p:cNvPr>
          <p:cNvSpPr txBox="1"/>
          <p:nvPr/>
        </p:nvSpPr>
        <p:spPr>
          <a:xfrm>
            <a:off x="606043" y="2563906"/>
            <a:ext cx="656572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我们在讲图的定义和术语时，曾经提到过，一个连通图的生成树是一个极小的连通子图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(21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页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ppt)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，它要满足：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含有图中全部的顶点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但只有足以构成一棵树的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n-1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条边。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连通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每点之间都有路径可到达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显然上面的三个方案都是原图的生成树。那么我们把构造连通网的最小代价生成树称为最小生成树（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Minimum Cost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SpanningTree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A12E73-A50A-2448-AC21-1847C6FA3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663" y="2674462"/>
            <a:ext cx="3175000" cy="2692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56F8FFB-54D9-0944-A453-9A66F013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8673" y="5763402"/>
            <a:ext cx="24257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278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如何寻找最小生成树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3291506" y="2584474"/>
            <a:ext cx="6039294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种算法可以获取最小生成树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普里姆算法（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----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以点寻找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克鲁斯卡尔（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Kruskal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----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以边寻找</a:t>
            </a:r>
          </a:p>
        </p:txBody>
      </p:sp>
    </p:spTree>
    <p:extLst>
      <p:ext uri="{BB962C8B-B14F-4D97-AF65-F5344CB8AC3E}">
        <p14:creationId xmlns:p14="http://schemas.microsoft.com/office/powerpoint/2010/main" val="1742615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无向边和无向图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184738" y="2560467"/>
            <a:ext cx="43441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b="1" u="sng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无向边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若顶点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 到顶点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之间的边没有方向，则称这条边为无向边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b="1" u="sng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无向图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：如果任意两个顶点之间的边都是无向边，则这个图为无象图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A67C5D-B3D9-F648-805D-C4347A6B3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646" y="2043729"/>
            <a:ext cx="4844902" cy="38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普里姆算法（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3D4C736-89D8-9748-8CDB-CA66B4494311}"/>
              </a:ext>
            </a:extLst>
          </p:cNvPr>
          <p:cNvSpPr txBox="1"/>
          <p:nvPr/>
        </p:nvSpPr>
        <p:spPr>
          <a:xfrm>
            <a:off x="2054352" y="2354128"/>
            <a:ext cx="84447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输入：一个加权连通图，其中顶点集合为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，边集合为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初始化：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= {x}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，其中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为集合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中的任一节点（起始点），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= {},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为空；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重复下列操作，直到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= 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</a:p>
          <a:p>
            <a:pPr marL="914400" lvl="1" indent="-457200">
              <a:buFont typeface="+mj-lt"/>
              <a:buAutoNum type="alphaL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在集合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中选取权值最小的边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&lt;u, v&gt;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其中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为集合</a:t>
            </a:r>
            <a:r>
              <a:rPr kumimoji="1" lang="en-US" altLang="zh-CN" sz="24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中的元素，而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不在</a:t>
            </a:r>
            <a:r>
              <a:rPr kumimoji="1" lang="en-US" altLang="zh-CN" sz="24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集合当中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，并且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v∈V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（如果存在有多条满足前述条件即具有相同权值的边，则可任意选取其中之一）；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+mj-lt"/>
              <a:buAutoNum type="alphaL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加入集合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中，将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&lt;u, v&gt;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边加入集合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中；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输出：使用集合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来描述所得到的最小生成树。</a:t>
            </a:r>
          </a:p>
        </p:txBody>
      </p:sp>
    </p:spTree>
    <p:extLst>
      <p:ext uri="{BB962C8B-B14F-4D97-AF65-F5344CB8AC3E}">
        <p14:creationId xmlns:p14="http://schemas.microsoft.com/office/powerpoint/2010/main" val="37506724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普里姆算法（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FED44D-8D6C-C24A-8A63-5CB003FAD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29" y="2277035"/>
            <a:ext cx="2570331" cy="213696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308B15A-2594-8540-9ABC-97019E0C4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803" y="2260893"/>
            <a:ext cx="2570331" cy="21531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BBC6F73-510B-F540-A33C-5B6D481616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949" y="2251594"/>
            <a:ext cx="2679761" cy="21531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C7E443-A4E3-284D-95FE-30DEAF712B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8171" y="2251594"/>
            <a:ext cx="2404723" cy="210051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76B920B-12CA-924E-A7E4-DF99B32D26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728" y="4543265"/>
            <a:ext cx="2570331" cy="212460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8A01995-61B4-9741-ADF8-2FD4E05CEF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8803" y="4510324"/>
            <a:ext cx="2570330" cy="227789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4200765-D7E0-EA46-97E0-C3B98D42A8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7676" y="4510325"/>
            <a:ext cx="2492033" cy="225886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44498F9-603D-054D-9D7C-EA4B21AAD7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58252" y="4506480"/>
            <a:ext cx="2492033" cy="2262705"/>
          </a:xfrm>
          <a:prstGeom prst="rect">
            <a:avLst/>
          </a:prstGeom>
        </p:spPr>
      </p:pic>
      <p:sp>
        <p:nvSpPr>
          <p:cNvPr id="15" name="椭圆 14">
            <a:extLst>
              <a:ext uri="{FF2B5EF4-FFF2-40B4-BE49-F238E27FC236}">
                <a16:creationId xmlns:a16="http://schemas.microsoft.com/office/drawing/2014/main" id="{055C323A-1A6C-0B4C-915C-66DD6C07DCB6}"/>
              </a:ext>
            </a:extLst>
          </p:cNvPr>
          <p:cNvSpPr/>
          <p:nvPr/>
        </p:nvSpPr>
        <p:spPr>
          <a:xfrm>
            <a:off x="1362635" y="2474259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443ACF2-D96E-AA42-9AEF-0EF8F46B1B7E}"/>
              </a:ext>
            </a:extLst>
          </p:cNvPr>
          <p:cNvSpPr/>
          <p:nvPr/>
        </p:nvSpPr>
        <p:spPr>
          <a:xfrm>
            <a:off x="10664186" y="6007860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3B2DF3F-49BA-7548-9E21-24933DC6F32D}"/>
              </a:ext>
            </a:extLst>
          </p:cNvPr>
          <p:cNvSpPr/>
          <p:nvPr/>
        </p:nvSpPr>
        <p:spPr>
          <a:xfrm>
            <a:off x="8239632" y="5828566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47CEB0A9-0845-9741-97E7-24A28A681E3B}"/>
              </a:ext>
            </a:extLst>
          </p:cNvPr>
          <p:cNvSpPr/>
          <p:nvPr/>
        </p:nvSpPr>
        <p:spPr>
          <a:xfrm>
            <a:off x="6911035" y="2969557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1E2974C3-BDAD-164D-9653-B6D236F2C664}"/>
              </a:ext>
            </a:extLst>
          </p:cNvPr>
          <p:cNvSpPr/>
          <p:nvPr/>
        </p:nvSpPr>
        <p:spPr>
          <a:xfrm>
            <a:off x="4983967" y="5469978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DC9206FE-7CD1-E041-AA99-5BD6A3D3048E}"/>
              </a:ext>
            </a:extLst>
          </p:cNvPr>
          <p:cNvSpPr/>
          <p:nvPr/>
        </p:nvSpPr>
        <p:spPr>
          <a:xfrm>
            <a:off x="9503154" y="3301849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D7C54B1A-AF58-C749-8DFF-D9173C05E65B}"/>
              </a:ext>
            </a:extLst>
          </p:cNvPr>
          <p:cNvSpPr/>
          <p:nvPr/>
        </p:nvSpPr>
        <p:spPr>
          <a:xfrm>
            <a:off x="4983968" y="2491888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79382006-CA20-BB45-A558-8B1F1B7C8DCF}"/>
              </a:ext>
            </a:extLst>
          </p:cNvPr>
          <p:cNvSpPr/>
          <p:nvPr/>
        </p:nvSpPr>
        <p:spPr>
          <a:xfrm>
            <a:off x="1362634" y="5025276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914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448517" y="625887"/>
            <a:ext cx="9294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普里姆算法正确性证明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3D4C736-89D8-9748-8CDB-CA66B4494311}"/>
              </a:ext>
            </a:extLst>
          </p:cNvPr>
          <p:cNvSpPr txBox="1"/>
          <p:nvPr/>
        </p:nvSpPr>
        <p:spPr>
          <a:xfrm>
            <a:off x="2054352" y="2354128"/>
            <a:ext cx="84447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反证法：假设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生成的不是最小生成树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prim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生成的树为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G0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假设存在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min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使得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cost(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min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)&lt;cost(G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  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则在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min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中存在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u,v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不属于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u,v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加入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中可得一个环，且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u,v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不是该环的最长边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这是因为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u,v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&gt;∈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min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这与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每次生成最短边矛盾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故假设不成立，命题得证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29032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克鲁斯卡尔（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Kruskal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824801" y="2026024"/>
            <a:ext cx="10632093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假设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N=(V,{E})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是连通网，则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令最小生成树的初始状态为只有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个顶点而无边的非连通图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T={V,{}}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，图中每个顶点自成一个连通分量。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中选择代价最小的边，若该边依附的顶点落在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中不同的连通分量上，则将此边加入到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中，否则舍去此边而选择下一条代价最小的边。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循环第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步，直至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中所有顶点都在同一连通分量上。</a:t>
            </a:r>
          </a:p>
        </p:txBody>
      </p:sp>
    </p:spTree>
    <p:extLst>
      <p:ext uri="{BB962C8B-B14F-4D97-AF65-F5344CB8AC3E}">
        <p14:creationId xmlns:p14="http://schemas.microsoft.com/office/powerpoint/2010/main" val="17426150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克鲁斯卡尔（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Kruskal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CB9AA5-2286-DB46-B9C2-086D42C31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07" y="2030538"/>
            <a:ext cx="2902931" cy="23282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CE50A1E-1553-8E44-978B-3348CCA74A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3438" y="2123744"/>
            <a:ext cx="2600139" cy="22705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4B28C2D-C32A-DB45-9BC9-CEE3D7D56E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561" y="2123744"/>
            <a:ext cx="2600139" cy="21569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076232-C16A-5F41-A477-108901818A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2160" y="2059371"/>
            <a:ext cx="2617433" cy="22705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AAE21DE-DFBA-CE46-8AB1-F6D94831F6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874" y="4451953"/>
            <a:ext cx="2567575" cy="22155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5C8DB70-77C9-EF40-BFC6-E19652DC30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8836" y="4387581"/>
            <a:ext cx="2683909" cy="23443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A3CEECB-4982-D441-9E73-5BBB51E401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9561" y="4387580"/>
            <a:ext cx="2762547" cy="2344313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F0F5D91C-5336-3542-96A4-66F0B3E0AE7D}"/>
              </a:ext>
            </a:extLst>
          </p:cNvPr>
          <p:cNvSpPr/>
          <p:nvPr/>
        </p:nvSpPr>
        <p:spPr>
          <a:xfrm>
            <a:off x="2456329" y="3429000"/>
            <a:ext cx="358589" cy="67683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9F054C0-013D-BA4F-BA93-FB518B930643}"/>
              </a:ext>
            </a:extLst>
          </p:cNvPr>
          <p:cNvSpPr/>
          <p:nvPr/>
        </p:nvSpPr>
        <p:spPr>
          <a:xfrm>
            <a:off x="3628836" y="3194642"/>
            <a:ext cx="907305" cy="4270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BBBB55A-39BD-0C42-9BD6-FAFE1DFA254C}"/>
              </a:ext>
            </a:extLst>
          </p:cNvPr>
          <p:cNvSpPr/>
          <p:nvPr/>
        </p:nvSpPr>
        <p:spPr>
          <a:xfrm>
            <a:off x="6903529" y="2278444"/>
            <a:ext cx="907305" cy="4270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3B057A4-FEA4-D441-8CE4-3C94720C2755}"/>
              </a:ext>
            </a:extLst>
          </p:cNvPr>
          <p:cNvSpPr/>
          <p:nvPr/>
        </p:nvSpPr>
        <p:spPr>
          <a:xfrm>
            <a:off x="10630876" y="2278444"/>
            <a:ext cx="907305" cy="4270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7EDDE6C-FEB1-294E-B7D0-8EB794CAB652}"/>
              </a:ext>
            </a:extLst>
          </p:cNvPr>
          <p:cNvSpPr/>
          <p:nvPr/>
        </p:nvSpPr>
        <p:spPr>
          <a:xfrm>
            <a:off x="7109631" y="4854786"/>
            <a:ext cx="907305" cy="4270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8F19C836-1B88-1B4E-BD0D-99C039D739BE}"/>
              </a:ext>
            </a:extLst>
          </p:cNvPr>
          <p:cNvSpPr/>
          <p:nvPr/>
        </p:nvSpPr>
        <p:spPr>
          <a:xfrm>
            <a:off x="4903507" y="5926230"/>
            <a:ext cx="907305" cy="4270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4440521-2B19-FA46-9A58-0C102DCEDF5F}"/>
              </a:ext>
            </a:extLst>
          </p:cNvPr>
          <p:cNvSpPr/>
          <p:nvPr/>
        </p:nvSpPr>
        <p:spPr>
          <a:xfrm>
            <a:off x="709270" y="5132650"/>
            <a:ext cx="907305" cy="4270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A62DAB7-49AC-6C4F-8BC4-5AAFD94C40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59966" y="4375085"/>
            <a:ext cx="2762546" cy="2292438"/>
          </a:xfrm>
          <a:prstGeom prst="rect">
            <a:avLst/>
          </a:prstGeom>
        </p:spPr>
      </p:pic>
      <p:sp>
        <p:nvSpPr>
          <p:cNvPr id="19" name="椭圆 18">
            <a:extLst>
              <a:ext uri="{FF2B5EF4-FFF2-40B4-BE49-F238E27FC236}">
                <a16:creationId xmlns:a16="http://schemas.microsoft.com/office/drawing/2014/main" id="{6586578A-277F-D140-8C8F-F24EC3099A62}"/>
              </a:ext>
            </a:extLst>
          </p:cNvPr>
          <p:cNvSpPr/>
          <p:nvPr/>
        </p:nvSpPr>
        <p:spPr>
          <a:xfrm>
            <a:off x="10793506" y="5281885"/>
            <a:ext cx="537882" cy="64434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441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克鲁斯卡尔（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Kruskal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AE25C43-8AF6-1C42-9957-3D7ECEDC7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794" y="1549217"/>
            <a:ext cx="63754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461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878540"/>
            <a:ext cx="8792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Kruskal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的共同点和区别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DA3EA7-DD37-3747-B6C9-B5CE1E38A005}"/>
              </a:ext>
            </a:extLst>
          </p:cNvPr>
          <p:cNvSpPr txBox="1"/>
          <p:nvPr/>
        </p:nvSpPr>
        <p:spPr>
          <a:xfrm>
            <a:off x="2653553" y="2599765"/>
            <a:ext cx="68669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：不断寻找下一个点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这个点不在已找到点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简称旧点集合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旧点和新点之间的边长最短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Kruskal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：不断寻找下一条边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这个边的两个顶点处于不同连通分量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即当下彼此是分割开的，一旦选择了这条边，就连接了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个部分，缩小了分散的程度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边长要最短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CE5F385-4C08-A34D-9B14-83CA2597E2BB}"/>
              </a:ext>
            </a:extLst>
          </p:cNvPr>
          <p:cNvSpPr txBox="1"/>
          <p:nvPr/>
        </p:nvSpPr>
        <p:spPr>
          <a:xfrm>
            <a:off x="3101788" y="6075316"/>
            <a:ext cx="5450541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殊路同归：最后找的的结果是一致的</a:t>
            </a:r>
          </a:p>
        </p:txBody>
      </p:sp>
    </p:spTree>
    <p:extLst>
      <p:ext uri="{BB962C8B-B14F-4D97-AF65-F5344CB8AC3E}">
        <p14:creationId xmlns:p14="http://schemas.microsoft.com/office/powerpoint/2010/main" val="2429342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FB15E60B-73DE-CB49-A6C4-079E90CAF279}"/>
              </a:ext>
            </a:extLst>
          </p:cNvPr>
          <p:cNvSpPr/>
          <p:nvPr/>
        </p:nvSpPr>
        <p:spPr>
          <a:xfrm>
            <a:off x="1" y="2653553"/>
            <a:ext cx="25101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0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最短路径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：假设同学们做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16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号线到达绿汀站，如何选择一条最快的地铁转乘路线到达火车东站？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7B44A7E-662D-6745-97A4-09F2FFD92D2C}"/>
              </a:ext>
            </a:extLst>
          </p:cNvPr>
          <p:cNvSpPr txBox="1"/>
          <p:nvPr/>
        </p:nvSpPr>
        <p:spPr>
          <a:xfrm>
            <a:off x="1165414" y="1561637"/>
            <a:ext cx="103990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起点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DF891E0-37C2-2D4E-8C42-8F44CA83FB46}"/>
              </a:ext>
            </a:extLst>
          </p:cNvPr>
          <p:cNvSpPr txBox="1"/>
          <p:nvPr/>
        </p:nvSpPr>
        <p:spPr>
          <a:xfrm>
            <a:off x="10506633" y="180526"/>
            <a:ext cx="103990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终点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A94554F-F50A-D745-A58A-F28942F80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067" y="829543"/>
            <a:ext cx="9031573" cy="5174923"/>
          </a:xfrm>
          <a:prstGeom prst="rect">
            <a:avLst/>
          </a:prstGeom>
        </p:spPr>
      </p:pic>
      <p:sp>
        <p:nvSpPr>
          <p:cNvPr id="16" name="椭圆 15">
            <a:extLst>
              <a:ext uri="{FF2B5EF4-FFF2-40B4-BE49-F238E27FC236}">
                <a16:creationId xmlns:a16="http://schemas.microsoft.com/office/drawing/2014/main" id="{52832EF4-BB8F-E343-80C3-D84629424F2E}"/>
              </a:ext>
            </a:extLst>
          </p:cNvPr>
          <p:cNvSpPr/>
          <p:nvPr/>
        </p:nvSpPr>
        <p:spPr>
          <a:xfrm>
            <a:off x="2968981" y="3155576"/>
            <a:ext cx="993419" cy="9502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DC87E30D-69E1-2040-A35B-33164609AEAD}"/>
              </a:ext>
            </a:extLst>
          </p:cNvPr>
          <p:cNvCxnSpPr>
            <a:cxnSpLocks/>
          </p:cNvCxnSpPr>
          <p:nvPr/>
        </p:nvCxnSpPr>
        <p:spPr>
          <a:xfrm>
            <a:off x="2205320" y="1930969"/>
            <a:ext cx="986115" cy="140927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0ADD8947-97F5-7140-83C0-5D036638B684}"/>
              </a:ext>
            </a:extLst>
          </p:cNvPr>
          <p:cNvSpPr/>
          <p:nvPr/>
        </p:nvSpPr>
        <p:spPr>
          <a:xfrm>
            <a:off x="9863107" y="2466527"/>
            <a:ext cx="1045277" cy="1045277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2D89241E-68FA-F84A-9C30-635B1B1065C1}"/>
              </a:ext>
            </a:extLst>
          </p:cNvPr>
          <p:cNvCxnSpPr>
            <a:stCxn id="10" idx="2"/>
          </p:cNvCxnSpPr>
          <p:nvPr/>
        </p:nvCxnSpPr>
        <p:spPr>
          <a:xfrm flipH="1">
            <a:off x="10506633" y="549858"/>
            <a:ext cx="519953" cy="191666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51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  <p:bldP spid="10" grpId="0" animBg="1"/>
      <p:bldP spid="16" grpId="0" animBg="1"/>
      <p:bldP spid="2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最短路径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2466753" y="2445488"/>
            <a:ext cx="7197200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两点间最短路径有两种类型：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考虑两点的距离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权重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，最终边的权重之和最小为最短路径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不考虑两点的距离，只考虑经过的边数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35183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最短路径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2210528" y="1807095"/>
            <a:ext cx="8083295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把地铁图简化，每个顶点代表一个地铁站，顶点之间代表需要的时间。一个具体问题，就这样抽象成一个图的问题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83626B-3B5B-2645-9F23-16BE7314D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200" y="3200027"/>
            <a:ext cx="64516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87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无向完全图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169581" y="3233736"/>
            <a:ext cx="37213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无向图中，如果任意两个顶点之间都存在边，则称该图为无向完全图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F78DAA-D230-894A-94BD-FCD1066A6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45" y="2070125"/>
            <a:ext cx="5152331" cy="415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迪杰斯特拉算法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Dijkstra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1318371" y="2842759"/>
            <a:ext cx="10405277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先引进两个集合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记录已求出最短路径的顶点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以及相应的最短路径长度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记录还未求出最短路径的顶点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以及该顶点到起点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的距离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838824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迪杰斯特拉算法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Dijkstra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1452186" y="1844961"/>
            <a:ext cx="10405277" cy="5013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G={V(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顶点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),E(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弧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)}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初始时令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S={V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},U=V-S={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其余顶点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中顶点对应的距离值，若存在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d(V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边上的权值，若不存在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d(V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为∞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中选取一个与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中顶点有关联边且权值最小的顶点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2.1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加入到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2.2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对其余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U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中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顶点的距离值进行修改：若加进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作中间顶点，从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		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的距离值缩短，则修改此距离值 也就是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d(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)+d(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w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d(v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，则更新</a:t>
            </a:r>
            <a:endParaRPr lang="en-US" altLang="zh-CN" sz="2400" baseline="-25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重复上述步骤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，直到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中包含所有顶点</a:t>
            </a:r>
          </a:p>
        </p:txBody>
      </p:sp>
    </p:spTree>
    <p:extLst>
      <p:ext uri="{BB962C8B-B14F-4D97-AF65-F5344CB8AC3E}">
        <p14:creationId xmlns:p14="http://schemas.microsoft.com/office/powerpoint/2010/main" val="36950424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迪杰斯特拉算法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Dijkstra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A4F823-CB7F-744B-863E-05F2EC8C8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09" y="2089150"/>
            <a:ext cx="10078582" cy="405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507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1" y="506814"/>
            <a:ext cx="9587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初始化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19917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429000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BADA32C-E3C9-2A4A-879C-D396E5C8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03" y="1589648"/>
            <a:ext cx="6495108" cy="2983575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3608A9E9-45E9-DF49-A9A3-CE284016B88C}"/>
              </a:ext>
            </a:extLst>
          </p:cNvPr>
          <p:cNvGraphicFramePr>
            <a:graphicFrameLocks noGrp="1"/>
          </p:cNvGraphicFramePr>
          <p:nvPr/>
        </p:nvGraphicFramePr>
        <p:xfrm>
          <a:off x="852395" y="5019746"/>
          <a:ext cx="11160312" cy="1781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0-2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41007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1" y="506814"/>
            <a:ext cx="9587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19917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429000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BADA32C-E3C9-2A4A-879C-D396E5C8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03" y="1575582"/>
            <a:ext cx="6525731" cy="2997642"/>
          </a:xfrm>
          <a:prstGeom prst="rect">
            <a:avLst/>
          </a:prstGeom>
        </p:spPr>
      </p:pic>
      <p:sp>
        <p:nvSpPr>
          <p:cNvPr id="17" name="下箭头 16">
            <a:extLst>
              <a:ext uri="{FF2B5EF4-FFF2-40B4-BE49-F238E27FC236}">
                <a16:creationId xmlns:a16="http://schemas.microsoft.com/office/drawing/2014/main" id="{8F050EEA-7360-CE41-AFF5-D90D3540ED96}"/>
              </a:ext>
            </a:extLst>
          </p:cNvPr>
          <p:cNvSpPr/>
          <p:nvPr/>
        </p:nvSpPr>
        <p:spPr>
          <a:xfrm>
            <a:off x="1952726" y="1816089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BC4F25C7-5514-0C4F-B6AA-0942BEA556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731277"/>
              </p:ext>
            </p:extLst>
          </p:nvPr>
        </p:nvGraphicFramePr>
        <p:xfrm>
          <a:off x="852395" y="5019746"/>
          <a:ext cx="11160312" cy="1781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0-1-3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0-1-4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6126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19917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429000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B7D8E0C-F87C-0E4C-8B2D-9EBDBFF53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03" y="1549216"/>
            <a:ext cx="6583126" cy="3024007"/>
          </a:xfrm>
          <a:prstGeom prst="rect">
            <a:avLst/>
          </a:prstGeom>
        </p:spPr>
      </p:pic>
      <p:sp>
        <p:nvSpPr>
          <p:cNvPr id="12" name="下箭头 11">
            <a:extLst>
              <a:ext uri="{FF2B5EF4-FFF2-40B4-BE49-F238E27FC236}">
                <a16:creationId xmlns:a16="http://schemas.microsoft.com/office/drawing/2014/main" id="{9F34FA03-7144-3E4B-AF66-078A6B4E8487}"/>
              </a:ext>
            </a:extLst>
          </p:cNvPr>
          <p:cNvSpPr/>
          <p:nvPr/>
        </p:nvSpPr>
        <p:spPr>
          <a:xfrm>
            <a:off x="1851103" y="3030174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C1D8240F-DE2D-B446-B77C-C18D50CCA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892555"/>
              </p:ext>
            </p:extLst>
          </p:nvPr>
        </p:nvGraphicFramePr>
        <p:xfrm>
          <a:off x="852395" y="5019746"/>
          <a:ext cx="11160312" cy="1781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11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0-1-2-5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11975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19917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429000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B93BA8C-2F53-724F-BAAF-D4464E318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80" y="1593046"/>
            <a:ext cx="6718300" cy="3086100"/>
          </a:xfrm>
          <a:prstGeom prst="rect">
            <a:avLst/>
          </a:prstGeom>
        </p:spPr>
      </p:pic>
      <p:sp>
        <p:nvSpPr>
          <p:cNvPr id="12" name="下箭头 11">
            <a:extLst>
              <a:ext uri="{FF2B5EF4-FFF2-40B4-BE49-F238E27FC236}">
                <a16:creationId xmlns:a16="http://schemas.microsoft.com/office/drawing/2014/main" id="{274FC0A5-A054-2148-8292-BAC86AAA859D}"/>
              </a:ext>
            </a:extLst>
          </p:cNvPr>
          <p:cNvSpPr/>
          <p:nvPr/>
        </p:nvSpPr>
        <p:spPr>
          <a:xfrm>
            <a:off x="2877015" y="2591084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E78628B-F9F2-5848-9B29-BF325BAACF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857758"/>
              </p:ext>
            </p:extLst>
          </p:nvPr>
        </p:nvGraphicFramePr>
        <p:xfrm>
          <a:off x="852395" y="5019746"/>
          <a:ext cx="11160312" cy="1781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11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14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0-1-2-4-3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0-1-2-4-5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0-1-2-4-6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0-1-2-4-7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71938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19917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429000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154EC59-9AEE-F24A-9D8B-63EF63996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80" y="1593046"/>
            <a:ext cx="6718300" cy="3086100"/>
          </a:xfrm>
          <a:prstGeom prst="rect">
            <a:avLst/>
          </a:prstGeom>
        </p:spPr>
      </p:pic>
      <p:sp>
        <p:nvSpPr>
          <p:cNvPr id="9" name="下箭头 8">
            <a:extLst>
              <a:ext uri="{FF2B5EF4-FFF2-40B4-BE49-F238E27FC236}">
                <a16:creationId xmlns:a16="http://schemas.microsoft.com/office/drawing/2014/main" id="{2E163999-4ED9-3043-B6D5-85E094136B40}"/>
              </a:ext>
            </a:extLst>
          </p:cNvPr>
          <p:cNvSpPr/>
          <p:nvPr/>
        </p:nvSpPr>
        <p:spPr>
          <a:xfrm>
            <a:off x="3122342" y="1458448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ED9F2438-B129-6847-9E90-27254C2859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781592"/>
              </p:ext>
            </p:extLst>
          </p:nvPr>
        </p:nvGraphicFramePr>
        <p:xfrm>
          <a:off x="852395" y="5019746"/>
          <a:ext cx="11160312" cy="1987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0-1-2-4-3-6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79038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19917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}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429000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027C726-2CA7-3045-8596-EF38E85EA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955749"/>
              </p:ext>
            </p:extLst>
          </p:nvPr>
        </p:nvGraphicFramePr>
        <p:xfrm>
          <a:off x="852395" y="5019746"/>
          <a:ext cx="11160312" cy="1987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13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0-1-2-4-3-6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0-1-2-4-5-7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682FC4BD-3C6D-5C43-998C-6221AA947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6" y="1674132"/>
            <a:ext cx="6718300" cy="3086100"/>
          </a:xfrm>
          <a:prstGeom prst="rect">
            <a:avLst/>
          </a:prstGeom>
        </p:spPr>
      </p:pic>
      <p:sp>
        <p:nvSpPr>
          <p:cNvPr id="9" name="下箭头 8">
            <a:extLst>
              <a:ext uri="{FF2B5EF4-FFF2-40B4-BE49-F238E27FC236}">
                <a16:creationId xmlns:a16="http://schemas.microsoft.com/office/drawing/2014/main" id="{92DD7F10-1A1D-ED40-8A5A-37030AD044B9}"/>
              </a:ext>
            </a:extLst>
          </p:cNvPr>
          <p:cNvSpPr/>
          <p:nvPr/>
        </p:nvSpPr>
        <p:spPr>
          <a:xfrm>
            <a:off x="3131223" y="3798248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52626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08766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295188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8441AEE-E8A0-DB4E-860D-5FB70D5C4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6" y="1607619"/>
            <a:ext cx="6718300" cy="3086100"/>
          </a:xfrm>
          <a:prstGeom prst="rect">
            <a:avLst/>
          </a:prstGeom>
        </p:spPr>
      </p:pic>
      <p:sp>
        <p:nvSpPr>
          <p:cNvPr id="19" name="下箭头 18">
            <a:extLst>
              <a:ext uri="{FF2B5EF4-FFF2-40B4-BE49-F238E27FC236}">
                <a16:creationId xmlns:a16="http://schemas.microsoft.com/office/drawing/2014/main" id="{5CA56031-13E0-704A-9395-DCA7A18B32F4}"/>
              </a:ext>
            </a:extLst>
          </p:cNvPr>
          <p:cNvSpPr/>
          <p:nvPr/>
        </p:nvSpPr>
        <p:spPr>
          <a:xfrm>
            <a:off x="4134833" y="1990488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02026032-A806-D44B-9EEC-B2E5203E72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606499"/>
              </p:ext>
            </p:extLst>
          </p:nvPr>
        </p:nvGraphicFramePr>
        <p:xfrm>
          <a:off x="852395" y="4729820"/>
          <a:ext cx="11160312" cy="1987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17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0-1-2-4-3-6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0-1-2-4-3-6-7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0-1-2-4-3-6-8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2867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有向边和有向图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546785" y="2188886"/>
            <a:ext cx="51310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b="1" u="sng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有向边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若顶点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 到顶点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之间的边有方向，则称这条边为有向边，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&lt;v1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v2&gt;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表示，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是起点，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是终点，有向边也称为弧，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的一条弧。在图中边的终点有一个箭头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b="1" u="sng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有向图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：如果任意两个顶点之间的边都是有向边，则这个图为有象图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8E8A10-D59A-E74A-97B4-8792CF5B6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522" y="1970473"/>
            <a:ext cx="5429693" cy="461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1909251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 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139074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A0A7F7A-DD3E-A245-8E90-459D4A4A7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9217"/>
            <a:ext cx="6718300" cy="3086100"/>
          </a:xfrm>
          <a:prstGeom prst="rect">
            <a:avLst/>
          </a:prstGeom>
        </p:spPr>
      </p:pic>
      <p:sp>
        <p:nvSpPr>
          <p:cNvPr id="19" name="下箭头 18">
            <a:extLst>
              <a:ext uri="{FF2B5EF4-FFF2-40B4-BE49-F238E27FC236}">
                <a16:creationId xmlns:a16="http://schemas.microsoft.com/office/drawing/2014/main" id="{0724FF96-EF23-DF4F-951A-2F8C427D7D1F}"/>
              </a:ext>
            </a:extLst>
          </p:cNvPr>
          <p:cNvSpPr/>
          <p:nvPr/>
        </p:nvSpPr>
        <p:spPr>
          <a:xfrm>
            <a:off x="4169399" y="3139074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61D6E728-D046-9949-8423-5A79134AC0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862802"/>
              </p:ext>
            </p:extLst>
          </p:nvPr>
        </p:nvGraphicFramePr>
        <p:xfrm>
          <a:off x="852395" y="4752122"/>
          <a:ext cx="11160312" cy="1987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16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0-1-2-4-3-6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0-1-2-4-3-6-7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0-1-2-4-3-6-7-8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6996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1931553"/>
            <a:ext cx="3818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 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161376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027C726-2CA7-3045-8596-EF38E85EA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662225"/>
              </p:ext>
            </p:extLst>
          </p:nvPr>
        </p:nvGraphicFramePr>
        <p:xfrm>
          <a:off x="852395" y="4752122"/>
          <a:ext cx="11160312" cy="1987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0-1-2-4-3-6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0-1-2-4-3-6-7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0-1-2-4-3-6-7-8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5AD97A5C-38E4-A248-A479-6A8DA99C1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6" y="1674132"/>
            <a:ext cx="6718300" cy="3086100"/>
          </a:xfrm>
          <a:prstGeom prst="rect">
            <a:avLst/>
          </a:prstGeom>
        </p:spPr>
      </p:pic>
      <p:sp>
        <p:nvSpPr>
          <p:cNvPr id="18" name="下箭头 17">
            <a:extLst>
              <a:ext uri="{FF2B5EF4-FFF2-40B4-BE49-F238E27FC236}">
                <a16:creationId xmlns:a16="http://schemas.microsoft.com/office/drawing/2014/main" id="{753F77F5-7602-8C43-81EC-EB440DF6D3D7}"/>
              </a:ext>
            </a:extLst>
          </p:cNvPr>
          <p:cNvSpPr/>
          <p:nvPr/>
        </p:nvSpPr>
        <p:spPr>
          <a:xfrm>
            <a:off x="5383769" y="2531717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70951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结果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D06FB8-D1E3-434B-991A-EA2627D14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352" y="1860175"/>
            <a:ext cx="7446382" cy="4174711"/>
          </a:xfrm>
          <a:prstGeom prst="rect">
            <a:avLst/>
          </a:prstGeom>
          <a:ln w="38100">
            <a:noFill/>
            <a:tailEnd type="triangle"/>
          </a:ln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B8B567F2-17A4-494A-AB71-39E760C65191}"/>
              </a:ext>
            </a:extLst>
          </p:cNvPr>
          <p:cNvCxnSpPr/>
          <p:nvPr/>
        </p:nvCxnSpPr>
        <p:spPr>
          <a:xfrm flipV="1">
            <a:off x="3010829" y="3033132"/>
            <a:ext cx="669073" cy="39586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4967C641-62EB-3E4D-ABCF-422E63517E14}"/>
              </a:ext>
            </a:extLst>
          </p:cNvPr>
          <p:cNvCxnSpPr/>
          <p:nvPr/>
        </p:nvCxnSpPr>
        <p:spPr>
          <a:xfrm>
            <a:off x="4348976" y="3429000"/>
            <a:ext cx="0" cy="69695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A0020F69-52A2-D340-B47A-60F4D2EC36F1}"/>
              </a:ext>
            </a:extLst>
          </p:cNvPr>
          <p:cNvCxnSpPr/>
          <p:nvPr/>
        </p:nvCxnSpPr>
        <p:spPr>
          <a:xfrm flipV="1">
            <a:off x="4705815" y="3769112"/>
            <a:ext cx="512956" cy="35683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3B8BC46F-3646-2545-B5A8-4B01D46155F5}"/>
              </a:ext>
            </a:extLst>
          </p:cNvPr>
          <p:cNvCxnSpPr/>
          <p:nvPr/>
        </p:nvCxnSpPr>
        <p:spPr>
          <a:xfrm flipV="1">
            <a:off x="5784977" y="2720898"/>
            <a:ext cx="0" cy="53247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85B6BA23-D5EB-B848-ABC6-9C375F2EDB1C}"/>
              </a:ext>
            </a:extLst>
          </p:cNvPr>
          <p:cNvCxnSpPr/>
          <p:nvPr/>
        </p:nvCxnSpPr>
        <p:spPr>
          <a:xfrm>
            <a:off x="6096000" y="2207941"/>
            <a:ext cx="773151" cy="33453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07B5D7EE-0357-7544-B378-3C7C54902C4C}"/>
              </a:ext>
            </a:extLst>
          </p:cNvPr>
          <p:cNvCxnSpPr/>
          <p:nvPr/>
        </p:nvCxnSpPr>
        <p:spPr>
          <a:xfrm>
            <a:off x="7515922" y="3429000"/>
            <a:ext cx="0" cy="71181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CCD42EAD-6269-074C-AF71-C8E24CCC67AA}"/>
              </a:ext>
            </a:extLst>
          </p:cNvPr>
          <p:cNvCxnSpPr/>
          <p:nvPr/>
        </p:nvCxnSpPr>
        <p:spPr>
          <a:xfrm flipV="1">
            <a:off x="7872761" y="4393580"/>
            <a:ext cx="802888" cy="40144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5183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算法动图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E33855-1037-2F48-A26A-AB8B771A8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673" y="2763941"/>
            <a:ext cx="6828654" cy="294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384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迪杰斯特拉算法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Dijkstra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46D4B7D-4AAB-1B43-8A1E-1A4E15303E55}"/>
              </a:ext>
            </a:extLst>
          </p:cNvPr>
          <p:cNvSpPr txBox="1"/>
          <p:nvPr/>
        </p:nvSpPr>
        <p:spPr>
          <a:xfrm>
            <a:off x="2497873" y="2236078"/>
            <a:ext cx="62000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程序写法请看书上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Dijkstra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其实是如下一个过程：不断地从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集合中找一点，其与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集合的点路径最短，然后把它加入到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中。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703FCA9-F8E7-5740-84C2-B427461FAD75}"/>
              </a:ext>
            </a:extLst>
          </p:cNvPr>
          <p:cNvSpPr/>
          <p:nvPr/>
        </p:nvSpPr>
        <p:spPr>
          <a:xfrm>
            <a:off x="381669" y="4861932"/>
            <a:ext cx="2116204" cy="1996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S</a:t>
            </a:r>
            <a:r>
              <a:rPr kumimoji="1" lang="zh-CN" altLang="en-US" sz="2400" dirty="0"/>
              <a:t> 空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8D9A501A-52D1-C649-BC05-63AF11E8B910}"/>
              </a:ext>
            </a:extLst>
          </p:cNvPr>
          <p:cNvSpPr/>
          <p:nvPr/>
        </p:nvSpPr>
        <p:spPr>
          <a:xfrm>
            <a:off x="2965036" y="4861932"/>
            <a:ext cx="2116204" cy="1996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U</a:t>
            </a:r>
            <a:r>
              <a:rPr kumimoji="1" lang="zh-CN" altLang="en-US" sz="2400" dirty="0"/>
              <a:t>满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8D4C582C-1516-E645-A6CD-0A7BC5E19E60}"/>
              </a:ext>
            </a:extLst>
          </p:cNvPr>
          <p:cNvSpPr/>
          <p:nvPr/>
        </p:nvSpPr>
        <p:spPr>
          <a:xfrm>
            <a:off x="6867961" y="4861932"/>
            <a:ext cx="2116204" cy="1996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S</a:t>
            </a:r>
            <a:r>
              <a:rPr kumimoji="1" lang="zh-CN" altLang="en-US" sz="2400" dirty="0"/>
              <a:t> 满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7722B20-40FF-554A-A398-4BE99B157C75}"/>
              </a:ext>
            </a:extLst>
          </p:cNvPr>
          <p:cNvSpPr/>
          <p:nvPr/>
        </p:nvSpPr>
        <p:spPr>
          <a:xfrm>
            <a:off x="9451328" y="4861932"/>
            <a:ext cx="2116204" cy="1996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U</a:t>
            </a:r>
            <a:r>
              <a:rPr kumimoji="1" lang="zh-CN" altLang="en-US" sz="2400" dirty="0"/>
              <a:t>空</a:t>
            </a:r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7F01343C-2712-9B48-AF2F-4AD1291ACFE2}"/>
              </a:ext>
            </a:extLst>
          </p:cNvPr>
          <p:cNvSpPr/>
          <p:nvPr/>
        </p:nvSpPr>
        <p:spPr>
          <a:xfrm>
            <a:off x="5548403" y="5664820"/>
            <a:ext cx="830095" cy="4749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64516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6.Dijkstra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的正确性证明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6148FA8-687C-4347-B425-AF8F78D14B77}"/>
              </a:ext>
            </a:extLst>
          </p:cNvPr>
          <p:cNvSpPr/>
          <p:nvPr/>
        </p:nvSpPr>
        <p:spPr>
          <a:xfrm>
            <a:off x="5880410" y="1133718"/>
            <a:ext cx="6096000" cy="532453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  <a:p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算法第一步S={s}，只包含出发结点，且D[s]=0，故而满足属性1，更新相邻结点之后，容易证明，也满足属性2。属性3则需要证明，过程如下。</a:t>
            </a:r>
          </a:p>
          <a:p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证明：假设D_est[n]不是n的最短路径，因为D_est是只通过S中结点的最短路径，所以结点n的真实的最短路径必然会经过集合S之外的结点，设路径上第一个非S中的点为j。则真实的最短路径的形式为s-&gt;...-&gt;j-&gt;...-&gt;n。因为假设了j之前的点都是S中的，所以根据属性2，D_est[j] &lt; =D[n] &lt; D_est[n]，与n是估值最小的结点矛盾，所以属性成立。</a:t>
            </a:r>
          </a:p>
          <a:p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算法接下来的操作是把n加入S，并试图更新V-S中结点的距离估值，容易证明，3-5步的一次操作之后，属性1-3仍然满足，所以得证。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53AD58B-6C65-7A4B-B502-5075F5428F28}"/>
              </a:ext>
            </a:extLst>
          </p:cNvPr>
          <p:cNvSpPr txBox="1"/>
          <p:nvPr/>
        </p:nvSpPr>
        <p:spPr>
          <a:xfrm>
            <a:off x="0" y="1739590"/>
            <a:ext cx="559791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属性1. S中任意m的点的的路径长度D[m]就是其最短路径。</a:t>
            </a:r>
          </a:p>
          <a:p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属性2. 估值函数满足下述条件：</a:t>
            </a:r>
          </a:p>
          <a:p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也就是说，对于V-S中的任意结点n，其估值路径D_est[n]是其只通过S中结点的最短路径。</a:t>
            </a:r>
          </a:p>
          <a:p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属性3. V-S中估值最小的点n，D_est[n]的值就是其最短路径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3478D16-16EB-8D45-98DF-ACFFE2A56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9" y="3153369"/>
            <a:ext cx="5545873" cy="31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8162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99D493A-1CB7-A648-AD0F-50482B483831}"/>
              </a:ext>
            </a:extLst>
          </p:cNvPr>
          <p:cNvSpPr txBox="1"/>
          <p:nvPr/>
        </p:nvSpPr>
        <p:spPr>
          <a:xfrm>
            <a:off x="1484301" y="2120978"/>
            <a:ext cx="9726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平时生活中，完成一项事情之前常常是需要完成其他事情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也就是前提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EDCCFC-A9CF-114F-9115-12BC75720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478" y="3014856"/>
            <a:ext cx="66802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5587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—AOV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99D493A-1CB7-A648-AD0F-50482B483831}"/>
              </a:ext>
            </a:extLst>
          </p:cNvPr>
          <p:cNvSpPr txBox="1"/>
          <p:nvPr/>
        </p:nvSpPr>
        <p:spPr>
          <a:xfrm>
            <a:off x="7315200" y="3429000"/>
            <a:ext cx="45422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在一个表示工程的有向图中，用顶点表示活动，用弧表示活动之间的优先关系，这样的有向图为顶点表示活动的网，我们称为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AOV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网（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ActivityOn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Vertex Network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EDCCFC-A9CF-114F-9115-12BC75720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36" y="2758816"/>
            <a:ext cx="66802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40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拓扑序列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99D493A-1CB7-A648-AD0F-50482B483831}"/>
              </a:ext>
            </a:extLst>
          </p:cNvPr>
          <p:cNvSpPr txBox="1"/>
          <p:nvPr/>
        </p:nvSpPr>
        <p:spPr>
          <a:xfrm>
            <a:off x="7315200" y="3261488"/>
            <a:ext cx="45422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G=(V,E)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是一个具有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个顶点的有向图，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中的顶点序列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……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，满足若从顶点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vj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有一条路径，则在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顶点序列中顶点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必在顶点</a:t>
            </a:r>
            <a:r>
              <a:rPr kumimoji="1" lang="en-US" altLang="zh-CN" sz="24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之前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。则我们称这样的顶点序列为一个拓扑序列。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EDCCFC-A9CF-114F-9115-12BC75720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36" y="2758816"/>
            <a:ext cx="66802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910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99D493A-1CB7-A648-AD0F-50482B483831}"/>
              </a:ext>
            </a:extLst>
          </p:cNvPr>
          <p:cNvSpPr txBox="1"/>
          <p:nvPr/>
        </p:nvSpPr>
        <p:spPr>
          <a:xfrm>
            <a:off x="2054352" y="2765502"/>
            <a:ext cx="9803112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所谓拓扑排序，其实就是对一个有向图构造拓扑序列的过程。构造时会有两个结果，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如果此网的全部顶点都被输出，则说明它是不存在环（回路）的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AOV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网；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如果输出顶点数少了，哪怕是少了一个，也说明这个网存在环（回路），不是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AOV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网。</a:t>
            </a:r>
          </a:p>
        </p:txBody>
      </p:sp>
    </p:spTree>
    <p:extLst>
      <p:ext uri="{BB962C8B-B14F-4D97-AF65-F5344CB8AC3E}">
        <p14:creationId xmlns:p14="http://schemas.microsoft.com/office/powerpoint/2010/main" val="2041202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有向完全图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546785" y="2188886"/>
            <a:ext cx="5131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任意两个顶点之间都有弧相连接。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BA5A7E8-79EE-8942-994C-29E374F76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216" y="2188885"/>
            <a:ext cx="5572750" cy="4401206"/>
          </a:xfrm>
          <a:prstGeom prst="rect">
            <a:avLst/>
          </a:prstGeom>
        </p:spPr>
      </p:pic>
      <p:pic>
        <p:nvPicPr>
          <p:cNvPr id="6" name="图形 5" descr="有想法的人">
            <a:extLst>
              <a:ext uri="{FF2B5EF4-FFF2-40B4-BE49-F238E27FC236}">
                <a16:creationId xmlns:a16="http://schemas.microsoft.com/office/drawing/2014/main" id="{A916097B-3609-9143-A312-CE66827841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785" y="3715008"/>
            <a:ext cx="914400" cy="9144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41E54CF-DE19-3E49-8D32-B7084688BDCE}"/>
              </a:ext>
            </a:extLst>
          </p:cNvPr>
          <p:cNvSpPr txBox="1"/>
          <p:nvPr/>
        </p:nvSpPr>
        <p:spPr>
          <a:xfrm>
            <a:off x="765544" y="5018567"/>
            <a:ext cx="3806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对于一个有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个顶点的有向完全图，共有多少条弧？</a:t>
            </a:r>
          </a:p>
        </p:txBody>
      </p:sp>
    </p:spTree>
    <p:extLst>
      <p:ext uri="{BB962C8B-B14F-4D97-AF65-F5344CB8AC3E}">
        <p14:creationId xmlns:p14="http://schemas.microsoft.com/office/powerpoint/2010/main" val="21334391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648638E-E127-8945-B8C7-625DCC694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6444"/>
            <a:ext cx="5384800" cy="304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7B8A108-AF23-2549-8657-B37352DDF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834" y="1549217"/>
            <a:ext cx="5029200" cy="49403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EA5CB02-89FC-684F-824A-8C344ABE6201}"/>
              </a:ext>
            </a:extLst>
          </p:cNvPr>
          <p:cNvSpPr txBox="1"/>
          <p:nvPr/>
        </p:nvSpPr>
        <p:spPr>
          <a:xfrm>
            <a:off x="1360449" y="5687122"/>
            <a:ext cx="2497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活动图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👆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8933D1-919E-6D46-A5AB-770AAF9EEA67}"/>
              </a:ext>
            </a:extLst>
          </p:cNvPr>
          <p:cNvSpPr txBox="1"/>
          <p:nvPr/>
        </p:nvSpPr>
        <p:spPr>
          <a:xfrm>
            <a:off x="4138961" y="5771251"/>
            <a:ext cx="2685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活动图的邻接表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👉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60390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99D493A-1CB7-A648-AD0F-50482B483831}"/>
              </a:ext>
            </a:extLst>
          </p:cNvPr>
          <p:cNvSpPr txBox="1"/>
          <p:nvPr/>
        </p:nvSpPr>
        <p:spPr>
          <a:xfrm>
            <a:off x="2054352" y="2765502"/>
            <a:ext cx="9803112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拓扑排序算法描述：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初始状态，一个活动图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不断寻找入度为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顶点，然后输出其中一个入度为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的顶点，假设为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然后更新所有以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为起点连接的顶点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的入度，将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的入度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不断循环步骤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，知道所有顶点都输出。</a:t>
            </a:r>
          </a:p>
        </p:txBody>
      </p:sp>
    </p:spTree>
    <p:extLst>
      <p:ext uri="{BB962C8B-B14F-4D97-AF65-F5344CB8AC3E}">
        <p14:creationId xmlns:p14="http://schemas.microsoft.com/office/powerpoint/2010/main" val="36552534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拓扑排序过程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2770E44-6861-6243-BE47-1BB03AAD8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396" y="1968500"/>
            <a:ext cx="6075560" cy="41712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4A81A46-999B-C74B-9492-10F9690ECC08}"/>
              </a:ext>
            </a:extLst>
          </p:cNvPr>
          <p:cNvSpPr txBox="1"/>
          <p:nvPr/>
        </p:nvSpPr>
        <p:spPr>
          <a:xfrm>
            <a:off x="7716644" y="2743200"/>
            <a:ext cx="39475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都是入度为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的结点，也就是说如果这是一个任务，他们前面是没有限制，可以马上开始进行</a:t>
            </a:r>
          </a:p>
        </p:txBody>
      </p:sp>
    </p:spTree>
    <p:extLst>
      <p:ext uri="{BB962C8B-B14F-4D97-AF65-F5344CB8AC3E}">
        <p14:creationId xmlns:p14="http://schemas.microsoft.com/office/powerpoint/2010/main" val="12155911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拓扑排序过程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660684-A410-254A-923C-89E42F3C5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97720"/>
            <a:ext cx="6254963" cy="41204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B159E7E-018A-8E4F-A077-DCF5600DC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998" y="4083000"/>
            <a:ext cx="55245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8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拓扑排序过程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913575E-7B86-984E-A920-8C32579C1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27" y="2222809"/>
            <a:ext cx="6350000" cy="40849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1685963-1E6A-544D-AC21-87426F5D1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9220" y="4266707"/>
            <a:ext cx="5612780" cy="204101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158E6C3-0604-3A43-8302-1A28648FFAC2}"/>
              </a:ext>
            </a:extLst>
          </p:cNvPr>
          <p:cNvSpPr/>
          <p:nvPr/>
        </p:nvSpPr>
        <p:spPr>
          <a:xfrm>
            <a:off x="9969190" y="4266707"/>
            <a:ext cx="869795" cy="372200"/>
          </a:xfrm>
          <a:prstGeom prst="rect">
            <a:avLst/>
          </a:prstGeom>
          <a:solidFill>
            <a:srgbClr val="F4F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58387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拓扑排序过程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和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379403-8E80-2B41-B32E-207EC61BD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72" y="2096429"/>
            <a:ext cx="11282056" cy="3708865"/>
          </a:xfrm>
          <a:prstGeom prst="rect">
            <a:avLst/>
          </a:prstGeom>
        </p:spPr>
      </p:pic>
      <p:sp>
        <p:nvSpPr>
          <p:cNvPr id="7" name="右箭头 6">
            <a:extLst>
              <a:ext uri="{FF2B5EF4-FFF2-40B4-BE49-F238E27FC236}">
                <a16:creationId xmlns:a16="http://schemas.microsoft.com/office/drawing/2014/main" id="{9ED9C3B5-34FD-9940-8769-E5B4F85E1377}"/>
              </a:ext>
            </a:extLst>
          </p:cNvPr>
          <p:cNvSpPr/>
          <p:nvPr/>
        </p:nvSpPr>
        <p:spPr>
          <a:xfrm>
            <a:off x="4393580" y="6066263"/>
            <a:ext cx="2943922" cy="3791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12994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拓扑排序过程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66F8BA-1230-5E4A-8274-C07342C7D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00" y="2051118"/>
            <a:ext cx="11438230" cy="3471199"/>
          </a:xfrm>
          <a:prstGeom prst="rect">
            <a:avLst/>
          </a:prstGeom>
        </p:spPr>
      </p:pic>
      <p:sp>
        <p:nvSpPr>
          <p:cNvPr id="6" name="右箭头 5">
            <a:extLst>
              <a:ext uri="{FF2B5EF4-FFF2-40B4-BE49-F238E27FC236}">
                <a16:creationId xmlns:a16="http://schemas.microsoft.com/office/drawing/2014/main" id="{302E013C-AD6D-5344-BFE4-691D65D17AC0}"/>
              </a:ext>
            </a:extLst>
          </p:cNvPr>
          <p:cNvSpPr/>
          <p:nvPr/>
        </p:nvSpPr>
        <p:spPr>
          <a:xfrm>
            <a:off x="4393580" y="6066263"/>
            <a:ext cx="2943922" cy="3791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70500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拓扑排序过程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8...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右箭头 5">
            <a:extLst>
              <a:ext uri="{FF2B5EF4-FFF2-40B4-BE49-F238E27FC236}">
                <a16:creationId xmlns:a16="http://schemas.microsoft.com/office/drawing/2014/main" id="{302E013C-AD6D-5344-BFE4-691D65D17AC0}"/>
              </a:ext>
            </a:extLst>
          </p:cNvPr>
          <p:cNvSpPr/>
          <p:nvPr/>
        </p:nvSpPr>
        <p:spPr>
          <a:xfrm>
            <a:off x="4393580" y="6066263"/>
            <a:ext cx="2943922" cy="3791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E3060E3-E84C-4B4F-963B-D5A96250A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00" y="2068579"/>
            <a:ext cx="10706426" cy="341782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F694AB1-9AFE-FA4D-BD0B-0DB2E459BF5E}"/>
              </a:ext>
            </a:extLst>
          </p:cNvPr>
          <p:cNvSpPr txBox="1"/>
          <p:nvPr/>
        </p:nvSpPr>
        <p:spPr>
          <a:xfrm>
            <a:off x="7872761" y="6005762"/>
            <a:ext cx="328726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</a:rPr>
              <a:t>接下来的过程不再举例</a:t>
            </a:r>
          </a:p>
        </p:txBody>
      </p:sp>
    </p:spTree>
    <p:extLst>
      <p:ext uri="{BB962C8B-B14F-4D97-AF65-F5344CB8AC3E}">
        <p14:creationId xmlns:p14="http://schemas.microsoft.com/office/powerpoint/2010/main" val="13679663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拓扑排序过程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8D27B9-B75A-044D-BE8B-995F0E1025BC}"/>
              </a:ext>
            </a:extLst>
          </p:cNvPr>
          <p:cNvSpPr/>
          <p:nvPr/>
        </p:nvSpPr>
        <p:spPr>
          <a:xfrm>
            <a:off x="6846849" y="3351174"/>
            <a:ext cx="517416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最终拓扑排序打印结果为3-&gt;1-&gt;2-&gt;6-&gt;0-&gt;4-&gt;5-&gt;8-&gt;7-&gt;12-&gt;9-&gt;10-&gt;13-&gt;11。当然这结果并不是唯一的一种拓扑排序方案。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53757CB-200F-9D49-8428-3964DE304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53" y="2445549"/>
            <a:ext cx="53848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517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拓扑排序再唠唠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8D27B9-B75A-044D-BE8B-995F0E1025BC}"/>
              </a:ext>
            </a:extLst>
          </p:cNvPr>
          <p:cNvSpPr/>
          <p:nvPr/>
        </p:nvSpPr>
        <p:spPr>
          <a:xfrm>
            <a:off x="1614473" y="3013501"/>
            <a:ext cx="89630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拓扑排序其实就是事件完成的流程，只有已经都准备好了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入度为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，一件事才能发生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这和我们的日常逻辑是一样的</a:t>
            </a:r>
          </a:p>
        </p:txBody>
      </p:sp>
    </p:spTree>
    <p:extLst>
      <p:ext uri="{BB962C8B-B14F-4D97-AF65-F5344CB8AC3E}">
        <p14:creationId xmlns:p14="http://schemas.microsoft.com/office/powerpoint/2010/main" val="1451604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边的权重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291065" y="3531143"/>
            <a:ext cx="4003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图的边或弧相关的数叫做权重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(weight)</a:t>
            </a:r>
            <a:endParaRPr kumimoji="1" lang="zh-CN" altLang="en-US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0A6CA5-6838-DA42-953C-CC7B113B0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165" y="1676696"/>
            <a:ext cx="4003950" cy="490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509185" y="718220"/>
            <a:ext cx="9173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关键路径基础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---AOV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2055347" y="2169462"/>
            <a:ext cx="80832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基于</a:t>
            </a:r>
            <a:r>
              <a:rPr kumimoji="1" lang="en-US" altLang="zh-CN" sz="2800" dirty="0"/>
              <a:t>AOV</a:t>
            </a:r>
            <a:r>
              <a:rPr kumimoji="1" lang="zh-CN" altLang="en-US" sz="2800" dirty="0"/>
              <a:t>网，用边上的权值表示活动的持续时间，这种有向图的边表示活动的网，我们称之为</a:t>
            </a:r>
            <a:r>
              <a:rPr kumimoji="1" lang="en-US" altLang="zh-CN" sz="2800" dirty="0"/>
              <a:t>AOE</a:t>
            </a:r>
            <a:r>
              <a:rPr kumimoji="1" lang="zh-CN" altLang="en-US" sz="2800" dirty="0"/>
              <a:t>网（</a:t>
            </a:r>
            <a:r>
              <a:rPr kumimoji="1" lang="en-US" altLang="zh-CN" sz="2800" dirty="0"/>
              <a:t>Activity On Edge Net-work</a:t>
            </a:r>
            <a:r>
              <a:rPr kumimoji="1" lang="zh-CN" altLang="en-US" sz="2800" dirty="0"/>
              <a:t>）。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0B1EC4-FCE7-BB45-84ED-ECFD5C281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914" y="4174702"/>
            <a:ext cx="6515100" cy="24384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37C0D07-EABD-F743-9307-FCAD70C20C68}"/>
              </a:ext>
            </a:extLst>
          </p:cNvPr>
          <p:cNvSpPr txBox="1"/>
          <p:nvPr/>
        </p:nvSpPr>
        <p:spPr>
          <a:xfrm>
            <a:off x="10137648" y="4665935"/>
            <a:ext cx="1526528" cy="193899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不要记概念，主要记住这张图就能反推定义了</a:t>
            </a:r>
          </a:p>
        </p:txBody>
      </p:sp>
    </p:spTree>
    <p:extLst>
      <p:ext uri="{BB962C8B-B14F-4D97-AF65-F5344CB8AC3E}">
        <p14:creationId xmlns:p14="http://schemas.microsoft.com/office/powerpoint/2010/main" val="7914675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AOV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2055346" y="1977832"/>
            <a:ext cx="880594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顶点</a:t>
            </a:r>
            <a:r>
              <a:rPr kumimoji="1" lang="en-US" altLang="zh-CN" sz="2800" dirty="0"/>
              <a:t>v</a:t>
            </a:r>
            <a:r>
              <a:rPr kumimoji="1" lang="en-US" altLang="zh-CN" sz="2800" baseline="-25000" dirty="0"/>
              <a:t>0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v</a:t>
            </a:r>
            <a:r>
              <a:rPr kumimoji="1" lang="en-US" altLang="zh-CN" sz="2800" baseline="-25000" dirty="0"/>
              <a:t>1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……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v</a:t>
            </a:r>
            <a:r>
              <a:rPr kumimoji="1" lang="en-US" altLang="zh-CN" sz="2800" baseline="-25000" dirty="0"/>
              <a:t>9</a:t>
            </a:r>
            <a:r>
              <a:rPr kumimoji="1" lang="zh-CN" altLang="en-US" sz="2800" dirty="0"/>
              <a:t>分别表示活动完成结点，弧</a:t>
            </a:r>
            <a:r>
              <a:rPr kumimoji="1" lang="en-US" altLang="zh-CN" sz="2800" dirty="0"/>
              <a:t>&lt;v</a:t>
            </a:r>
            <a:r>
              <a:rPr kumimoji="1" lang="en-US" altLang="zh-CN" sz="2800" baseline="-25000" dirty="0"/>
              <a:t>0</a:t>
            </a:r>
            <a:r>
              <a:rPr kumimoji="1" lang="en-US" altLang="zh-CN" sz="2800" dirty="0"/>
              <a:t>,v</a:t>
            </a:r>
            <a:r>
              <a:rPr kumimoji="1" lang="en-US" altLang="zh-CN" sz="2800" baseline="-25000" dirty="0"/>
              <a:t>1</a:t>
            </a:r>
            <a:r>
              <a:rPr kumimoji="1" lang="en-US" altLang="zh-CN" sz="2800" dirty="0"/>
              <a:t>&gt;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&lt;v</a:t>
            </a:r>
            <a:r>
              <a:rPr kumimoji="1" lang="en-US" altLang="zh-CN" sz="2800" baseline="-25000" dirty="0"/>
              <a:t>0</a:t>
            </a:r>
            <a:r>
              <a:rPr kumimoji="1" lang="en-US" altLang="zh-CN" sz="2800" dirty="0"/>
              <a:t>,v</a:t>
            </a:r>
            <a:r>
              <a:rPr kumimoji="1" lang="en-US" altLang="zh-CN" sz="2800" baseline="-25000" dirty="0"/>
              <a:t>2</a:t>
            </a:r>
            <a:r>
              <a:rPr kumimoji="1" lang="en-US" altLang="zh-CN" sz="2800" dirty="0"/>
              <a:t>&gt;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……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&lt;v</a:t>
            </a:r>
            <a:r>
              <a:rPr kumimoji="1" lang="en-US" altLang="zh-CN" sz="2800" baseline="-25000" dirty="0"/>
              <a:t>8</a:t>
            </a:r>
            <a:r>
              <a:rPr kumimoji="1" lang="en-US" altLang="zh-CN" sz="2800" dirty="0"/>
              <a:t>,v</a:t>
            </a:r>
            <a:r>
              <a:rPr kumimoji="1" lang="en-US" altLang="zh-CN" sz="2800" baseline="-25000" dirty="0"/>
              <a:t>9</a:t>
            </a:r>
            <a:r>
              <a:rPr kumimoji="1" lang="en-US" altLang="zh-CN" sz="2800" dirty="0"/>
              <a:t>&gt;</a:t>
            </a:r>
            <a:r>
              <a:rPr kumimoji="1" lang="zh-CN" altLang="en-US" sz="2800" dirty="0"/>
              <a:t>都表示一个活动，用</a:t>
            </a:r>
            <a:r>
              <a:rPr kumimoji="1" lang="en-US" altLang="zh-CN" sz="2800" dirty="0"/>
              <a:t>a</a:t>
            </a:r>
            <a:r>
              <a:rPr kumimoji="1" lang="en-US" altLang="zh-CN" sz="2800" baseline="-25000" dirty="0"/>
              <a:t>0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a</a:t>
            </a:r>
            <a:r>
              <a:rPr kumimoji="1" lang="en-US" altLang="zh-CN" sz="2800" baseline="-25000" dirty="0"/>
              <a:t>1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……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a</a:t>
            </a:r>
            <a:r>
              <a:rPr kumimoji="1" lang="en-US" altLang="zh-CN" sz="2800" baseline="-25000" dirty="0"/>
              <a:t>12</a:t>
            </a:r>
            <a:r>
              <a:rPr kumimoji="1" lang="zh-CN" altLang="en-US" sz="2800" dirty="0"/>
              <a:t>表示，它们的值代表着活动需要的时间，比如弧</a:t>
            </a:r>
            <a:r>
              <a:rPr kumimoji="1" lang="en-US" altLang="zh-CN" sz="2800" dirty="0"/>
              <a:t>&lt;v</a:t>
            </a:r>
            <a:r>
              <a:rPr kumimoji="1" lang="en-US" altLang="zh-CN" sz="2800" baseline="-25000" dirty="0"/>
              <a:t>0</a:t>
            </a:r>
            <a:r>
              <a:rPr kumimoji="1" lang="en-US" altLang="zh-CN" sz="2800" dirty="0"/>
              <a:t>,v</a:t>
            </a:r>
            <a:r>
              <a:rPr kumimoji="1" lang="en-US" altLang="zh-CN" sz="2800" baseline="-25000" dirty="0"/>
              <a:t>1</a:t>
            </a:r>
            <a:r>
              <a:rPr kumimoji="1" lang="en-US" altLang="zh-CN" sz="2800" dirty="0"/>
              <a:t>&gt;</a:t>
            </a:r>
            <a:r>
              <a:rPr kumimoji="1" lang="zh-CN" altLang="en-US" sz="2800" dirty="0"/>
              <a:t>就是从源点开始的第一个活动</a:t>
            </a:r>
            <a:r>
              <a:rPr kumimoji="1" lang="en-US" altLang="zh-CN" sz="2800" dirty="0"/>
              <a:t>a</a:t>
            </a:r>
            <a:r>
              <a:rPr kumimoji="1" lang="en-US" altLang="zh-CN" sz="2800" baseline="-25000" dirty="0"/>
              <a:t>0</a:t>
            </a:r>
            <a:r>
              <a:rPr kumimoji="1" lang="zh-CN" altLang="en-US" sz="2800" dirty="0"/>
              <a:t>，它的时间是</a:t>
            </a:r>
            <a:r>
              <a:rPr kumimoji="1" lang="en-US" altLang="zh-CN" sz="2800" dirty="0"/>
              <a:t>3</a:t>
            </a:r>
            <a:r>
              <a:rPr kumimoji="1" lang="zh-CN" altLang="en-US" sz="2800" dirty="0"/>
              <a:t>个单位。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0B1EC4-FCE7-BB45-84ED-ECFD5C281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914" y="4419600"/>
            <a:ext cx="65151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989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665193" y="619612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关键路径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07AC4E-1451-6546-894D-1948A3351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350" y="1891744"/>
            <a:ext cx="6591300" cy="29845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80BEBCE-DB7C-BD4C-8258-3EB1E9F0DE30}"/>
              </a:ext>
            </a:extLst>
          </p:cNvPr>
          <p:cNvSpPr txBox="1"/>
          <p:nvPr/>
        </p:nvSpPr>
        <p:spPr>
          <a:xfrm>
            <a:off x="1449659" y="5172604"/>
            <a:ext cx="98576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我们把路径上各个活动所持续的时间之和称为路径长度，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从源点到汇点具有最大长度的路径叫关键路径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，在关键路径上的活动叫关键活动。上图的关键路径是：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开始→发动机完成→部件集中到位→组装完成，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路径长度为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DB8AF93-4435-4A4C-B3A8-1F2745A2D635}"/>
              </a:ext>
            </a:extLst>
          </p:cNvPr>
          <p:cNvSpPr txBox="1"/>
          <p:nvPr/>
        </p:nvSpPr>
        <p:spPr>
          <a:xfrm>
            <a:off x="6626147" y="1598789"/>
            <a:ext cx="3122342" cy="92333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即使有些步骤比较快，但它还是要等到最慢的活动</a:t>
            </a:r>
            <a:r>
              <a:rPr kumimoji="1" lang="en-US" altLang="zh-CN" dirty="0">
                <a:solidFill>
                  <a:schemeClr val="bg1"/>
                </a:solidFill>
              </a:rPr>
              <a:t>(</a:t>
            </a:r>
            <a:r>
              <a:rPr kumimoji="1" lang="zh-CN" altLang="en-US" dirty="0">
                <a:solidFill>
                  <a:schemeClr val="bg1"/>
                </a:solidFill>
              </a:rPr>
              <a:t>发动机完成</a:t>
            </a:r>
            <a:r>
              <a:rPr kumimoji="1" lang="en-US" altLang="zh-CN" dirty="0">
                <a:solidFill>
                  <a:schemeClr val="bg1"/>
                </a:solidFill>
              </a:rPr>
              <a:t>)</a:t>
            </a:r>
            <a:r>
              <a:rPr kumimoji="1" lang="zh-CN" altLang="en-US" dirty="0">
                <a:solidFill>
                  <a:schemeClr val="bg1"/>
                </a:solidFill>
              </a:rPr>
              <a:t>完成，才能往下走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C59A14B2-68AB-5A46-ABF2-D1C8DEF060F7}"/>
              </a:ext>
            </a:extLst>
          </p:cNvPr>
          <p:cNvCxnSpPr/>
          <p:nvPr/>
        </p:nvCxnSpPr>
        <p:spPr>
          <a:xfrm flipH="1">
            <a:off x="6936059" y="2522119"/>
            <a:ext cx="1251259" cy="6894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2148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665193" y="619612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关键路径的作用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07AC4E-1451-6546-894D-1948A3351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350" y="1891744"/>
            <a:ext cx="6591300" cy="29845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80BEBCE-DB7C-BD4C-8258-3EB1E9F0DE30}"/>
              </a:ext>
            </a:extLst>
          </p:cNvPr>
          <p:cNvSpPr txBox="1"/>
          <p:nvPr/>
        </p:nvSpPr>
        <p:spPr>
          <a:xfrm>
            <a:off x="1449659" y="5172604"/>
            <a:ext cx="98576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如果我们需要缩短整个工期，去改进轮子的生产效率，哪怕改动成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0.1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也是无益于整个工期的变化，</a:t>
            </a:r>
            <a:r>
              <a:rPr kumimoji="1" lang="zh-CN" altLang="en-US" sz="24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只有缩短关键路径上的关键活动时间才可以减少整个工期长度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。例如如果发动机制造缩短为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，整车组装缩短为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，那么关键路径长度就为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，整整缩短了一天的时间</a:t>
            </a:r>
          </a:p>
        </p:txBody>
      </p:sp>
    </p:spTree>
    <p:extLst>
      <p:ext uri="{BB962C8B-B14F-4D97-AF65-F5344CB8AC3E}">
        <p14:creationId xmlns:p14="http://schemas.microsoft.com/office/powerpoint/2010/main" val="77419434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665193" y="619612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关键路径的作用再唠叨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80BEBCE-DB7C-BD4C-8258-3EB1E9F0DE30}"/>
              </a:ext>
            </a:extLst>
          </p:cNvPr>
          <p:cNvSpPr txBox="1"/>
          <p:nvPr/>
        </p:nvSpPr>
        <p:spPr>
          <a:xfrm>
            <a:off x="2245534" y="3314275"/>
            <a:ext cx="7502955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所以关键路径 是用来分析在整个项目流程中，哪些子流程是短板，然后可以针对性去优化它们，达到优化整体项目的目的。</a:t>
            </a:r>
          </a:p>
        </p:txBody>
      </p:sp>
    </p:spTree>
    <p:extLst>
      <p:ext uri="{BB962C8B-B14F-4D97-AF65-F5344CB8AC3E}">
        <p14:creationId xmlns:p14="http://schemas.microsoft.com/office/powerpoint/2010/main" val="153488392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665193" y="619612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关键路径算法原理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07AC4E-1451-6546-894D-1948A3351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331" y="1935128"/>
            <a:ext cx="4926695" cy="22307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80BEBCE-DB7C-BD4C-8258-3EB1E9F0DE30}"/>
              </a:ext>
            </a:extLst>
          </p:cNvPr>
          <p:cNvSpPr txBox="1"/>
          <p:nvPr/>
        </p:nvSpPr>
        <p:spPr>
          <a:xfrm>
            <a:off x="5592726" y="1935128"/>
            <a:ext cx="57146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观察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👈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图，因为要部件集中，至少需要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个小时。但是，对于“外壳”这个流程，它只需要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小时，说明它有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小时的空闲期。负责“外壳”流程的工人最多可以拖延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小时开始，也就是说：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最早开始时间是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，最晚开始时间是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9E8D039-D0FB-644F-B982-1E9C3C55D1AA}"/>
              </a:ext>
            </a:extLst>
          </p:cNvPr>
          <p:cNvSpPr/>
          <p:nvPr/>
        </p:nvSpPr>
        <p:spPr>
          <a:xfrm>
            <a:off x="6096000" y="4421085"/>
            <a:ext cx="708837" cy="703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21370E0-75A4-3E43-AB3B-3BF94F6D8146}"/>
              </a:ext>
            </a:extLst>
          </p:cNvPr>
          <p:cNvSpPr/>
          <p:nvPr/>
        </p:nvSpPr>
        <p:spPr>
          <a:xfrm>
            <a:off x="6804837" y="4421085"/>
            <a:ext cx="708837" cy="703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B8179CF-CF8D-D54F-9B5E-43510643AC3B}"/>
              </a:ext>
            </a:extLst>
          </p:cNvPr>
          <p:cNvSpPr/>
          <p:nvPr/>
        </p:nvSpPr>
        <p:spPr>
          <a:xfrm>
            <a:off x="7513674" y="4421085"/>
            <a:ext cx="708837" cy="703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9448C58-7A5A-B54F-A5A6-1BEA304B6F66}"/>
              </a:ext>
            </a:extLst>
          </p:cNvPr>
          <p:cNvSpPr/>
          <p:nvPr/>
        </p:nvSpPr>
        <p:spPr>
          <a:xfrm>
            <a:off x="8222511" y="4421085"/>
            <a:ext cx="389861" cy="703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0.5</a:t>
            </a:r>
            <a:endParaRPr kumimoji="1" lang="zh-CN" altLang="en-US" dirty="0"/>
          </a:p>
        </p:txBody>
      </p:sp>
      <p:sp>
        <p:nvSpPr>
          <p:cNvPr id="10" name="上箭头 9">
            <a:extLst>
              <a:ext uri="{FF2B5EF4-FFF2-40B4-BE49-F238E27FC236}">
                <a16:creationId xmlns:a16="http://schemas.microsoft.com/office/drawing/2014/main" id="{9E838213-F6E5-5A42-95B6-59B5C871B4BB}"/>
              </a:ext>
            </a:extLst>
          </p:cNvPr>
          <p:cNvSpPr/>
          <p:nvPr/>
        </p:nvSpPr>
        <p:spPr>
          <a:xfrm>
            <a:off x="6096000" y="5401342"/>
            <a:ext cx="198474" cy="4040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上箭头 10">
            <a:extLst>
              <a:ext uri="{FF2B5EF4-FFF2-40B4-BE49-F238E27FC236}">
                <a16:creationId xmlns:a16="http://schemas.microsoft.com/office/drawing/2014/main" id="{760D8238-246C-7E46-A75A-D12DAFDECB72}"/>
              </a:ext>
            </a:extLst>
          </p:cNvPr>
          <p:cNvSpPr/>
          <p:nvPr/>
        </p:nvSpPr>
        <p:spPr>
          <a:xfrm>
            <a:off x="7768855" y="5401342"/>
            <a:ext cx="198474" cy="4040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上箭头 11">
            <a:extLst>
              <a:ext uri="{FF2B5EF4-FFF2-40B4-BE49-F238E27FC236}">
                <a16:creationId xmlns:a16="http://schemas.microsoft.com/office/drawing/2014/main" id="{2B45231F-5537-224B-8D89-E59BFA4B25A2}"/>
              </a:ext>
            </a:extLst>
          </p:cNvPr>
          <p:cNvSpPr/>
          <p:nvPr/>
        </p:nvSpPr>
        <p:spPr>
          <a:xfrm>
            <a:off x="6804837" y="6217125"/>
            <a:ext cx="198474" cy="404037"/>
          </a:xfrm>
          <a:prstGeom prst="up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上箭头 12">
            <a:extLst>
              <a:ext uri="{FF2B5EF4-FFF2-40B4-BE49-F238E27FC236}">
                <a16:creationId xmlns:a16="http://schemas.microsoft.com/office/drawing/2014/main" id="{5A22B321-673D-EF43-9611-5BC231011ABE}"/>
              </a:ext>
            </a:extLst>
          </p:cNvPr>
          <p:cNvSpPr/>
          <p:nvPr/>
        </p:nvSpPr>
        <p:spPr>
          <a:xfrm>
            <a:off x="8513135" y="6238388"/>
            <a:ext cx="198474" cy="404037"/>
          </a:xfrm>
          <a:prstGeom prst="up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5EF225F-2E89-0A40-B86D-C20718C80E6F}"/>
              </a:ext>
            </a:extLst>
          </p:cNvPr>
          <p:cNvSpPr txBox="1"/>
          <p:nvPr/>
        </p:nvSpPr>
        <p:spPr>
          <a:xfrm>
            <a:off x="4125433" y="5401342"/>
            <a:ext cx="111359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A7491D9-D277-8740-B01E-63F8F71B389F}"/>
              </a:ext>
            </a:extLst>
          </p:cNvPr>
          <p:cNvSpPr txBox="1"/>
          <p:nvPr/>
        </p:nvSpPr>
        <p:spPr>
          <a:xfrm>
            <a:off x="8884913" y="5343714"/>
            <a:ext cx="111359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结束</a:t>
            </a: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4EEC35F0-FD36-3849-B8E0-785039D087C4}"/>
              </a:ext>
            </a:extLst>
          </p:cNvPr>
          <p:cNvCxnSpPr>
            <a:stCxn id="14" idx="3"/>
          </p:cNvCxnSpPr>
          <p:nvPr/>
        </p:nvCxnSpPr>
        <p:spPr>
          <a:xfrm flipV="1">
            <a:off x="5239026" y="5632174"/>
            <a:ext cx="85697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063425F9-FDDA-674C-8826-6FBCC325318B}"/>
              </a:ext>
            </a:extLst>
          </p:cNvPr>
          <p:cNvCxnSpPr>
            <a:stCxn id="15" idx="1"/>
          </p:cNvCxnSpPr>
          <p:nvPr/>
        </p:nvCxnSpPr>
        <p:spPr>
          <a:xfrm flipH="1">
            <a:off x="7967329" y="5574547"/>
            <a:ext cx="917584" cy="28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AA7C4B3A-7753-7848-8556-B041A7C18D18}"/>
              </a:ext>
            </a:extLst>
          </p:cNvPr>
          <p:cNvSpPr txBox="1"/>
          <p:nvPr/>
        </p:nvSpPr>
        <p:spPr>
          <a:xfrm>
            <a:off x="9845385" y="6134065"/>
            <a:ext cx="111359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结束</a:t>
            </a:r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849E8E49-C85A-964B-B7C5-C1973D8A00E4}"/>
              </a:ext>
            </a:extLst>
          </p:cNvPr>
          <p:cNvCxnSpPr>
            <a:stCxn id="20" idx="1"/>
          </p:cNvCxnSpPr>
          <p:nvPr/>
        </p:nvCxnSpPr>
        <p:spPr>
          <a:xfrm flipH="1">
            <a:off x="8927801" y="6364898"/>
            <a:ext cx="917584" cy="28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1B97406-50E9-134D-AF66-2A8F8A440938}"/>
              </a:ext>
            </a:extLst>
          </p:cNvPr>
          <p:cNvSpPr txBox="1"/>
          <p:nvPr/>
        </p:nvSpPr>
        <p:spPr>
          <a:xfrm>
            <a:off x="4469218" y="6212957"/>
            <a:ext cx="111359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开始</a:t>
            </a:r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40CBF3C-066B-2746-9959-BDA065F9C876}"/>
              </a:ext>
            </a:extLst>
          </p:cNvPr>
          <p:cNvCxnSpPr>
            <a:stCxn id="22" idx="3"/>
          </p:cNvCxnSpPr>
          <p:nvPr/>
        </p:nvCxnSpPr>
        <p:spPr>
          <a:xfrm flipV="1">
            <a:off x="5582811" y="6443789"/>
            <a:ext cx="85697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51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0" grpId="0" animBg="1"/>
      <p:bldP spid="22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665193" y="619612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关键路径算法原理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07AC4E-1451-6546-894D-1948A3351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331" y="2573078"/>
            <a:ext cx="4926695" cy="22307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80BEBCE-DB7C-BD4C-8258-3EB1E9F0DE30}"/>
              </a:ext>
            </a:extLst>
          </p:cNvPr>
          <p:cNvSpPr txBox="1"/>
          <p:nvPr/>
        </p:nvSpPr>
        <p:spPr>
          <a:xfrm>
            <a:off x="5592726" y="2573078"/>
            <a:ext cx="57146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除了 “发动机”这个子流程，其他子流程在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小时内，都可以拖延，也就是最早开始的时候和最晚需要开始的时间之间有空闲时间，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但对于“发动机”这个子流程，它不行，在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小时内，它没有空余的时间。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也就是说：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最早开始的时候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最晚需要开始的时间</a:t>
            </a:r>
            <a:endParaRPr kumimoji="1" lang="en-US" altLang="zh-CN" sz="2400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所以 求关键路径，就是寻找 满足上述要求的结点就可以寻找到一条关键路径</a:t>
            </a:r>
            <a:endParaRPr kumimoji="1" lang="en-US" altLang="zh-CN" sz="2400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82212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665193" y="619612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关键路径求解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80BEBCE-DB7C-BD4C-8258-3EB1E9F0DE30}"/>
              </a:ext>
            </a:extLst>
          </p:cNvPr>
          <p:cNvSpPr txBox="1"/>
          <p:nvPr/>
        </p:nvSpPr>
        <p:spPr>
          <a:xfrm>
            <a:off x="1665193" y="3198167"/>
            <a:ext cx="8761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下面将讲解关键路径的求解算法过程，程序请参考书</a:t>
            </a:r>
            <a:endParaRPr kumimoji="1" lang="en-US" altLang="zh-CN" sz="2400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683284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关键路径的数据准备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15" y="2698595"/>
            <a:ext cx="6270043" cy="212198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C07F9C6-7395-5449-AD7F-34EC37E16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100" y="1939269"/>
            <a:ext cx="5456443" cy="420051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6716B3C-3F26-F84C-BB1C-348C44369930}"/>
              </a:ext>
            </a:extLst>
          </p:cNvPr>
          <p:cNvSpPr txBox="1"/>
          <p:nvPr/>
        </p:nvSpPr>
        <p:spPr>
          <a:xfrm>
            <a:off x="3546088" y="5374888"/>
            <a:ext cx="2921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👆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图的邻接表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👉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863918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根据拓扑排序求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etv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222" y="1689820"/>
            <a:ext cx="6943555" cy="23499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E68D483-9639-9B42-9473-83A0BCF80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4222" y="4180345"/>
            <a:ext cx="6786673" cy="249530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B97440A-CA31-034C-942B-D55FCDBF6EE2}"/>
              </a:ext>
            </a:extLst>
          </p:cNvPr>
          <p:cNvSpPr txBox="1"/>
          <p:nvPr/>
        </p:nvSpPr>
        <p:spPr>
          <a:xfrm>
            <a:off x="191386" y="4338084"/>
            <a:ext cx="2105247" cy="15696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Etv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(earliest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time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of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vertex)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事件最早发生时间</a:t>
            </a:r>
            <a:endParaRPr kumimoji="1"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F66C4CE4-4491-704D-98F0-FEB56047760A}"/>
              </a:ext>
            </a:extLst>
          </p:cNvPr>
          <p:cNvCxnSpPr>
            <a:stCxn id="6" idx="3"/>
          </p:cNvCxnSpPr>
          <p:nvPr/>
        </p:nvCxnSpPr>
        <p:spPr>
          <a:xfrm flipV="1">
            <a:off x="2296633" y="5018568"/>
            <a:ext cx="744279" cy="10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887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15195</TotalTime>
  <Words>5917</Words>
  <Application>Microsoft Macintosh PowerPoint</Application>
  <PresentationFormat>宽屏</PresentationFormat>
  <Paragraphs>745</Paragraphs>
  <Slides>114</Slides>
  <Notes>68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114</vt:i4>
      </vt:variant>
    </vt:vector>
  </HeadingPairs>
  <TitlesOfParts>
    <vt:vector size="121" baseType="lpstr">
      <vt:lpstr>等线</vt:lpstr>
      <vt:lpstr>等线 Light</vt:lpstr>
      <vt:lpstr>Microsoft YaHei</vt:lpstr>
      <vt:lpstr>Microsoft YaHei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C语言与数据结构</dc:title>
  <dc:creator>Microsoft Office User</dc:creator>
  <cp:lastModifiedBy>Microsoft Office User</cp:lastModifiedBy>
  <cp:revision>621</cp:revision>
  <dcterms:created xsi:type="dcterms:W3CDTF">2019-09-24T01:18:33Z</dcterms:created>
  <dcterms:modified xsi:type="dcterms:W3CDTF">2020-05-24T06:41:44Z</dcterms:modified>
</cp:coreProperties>
</file>